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256" r:id="rId2"/>
    <p:sldId id="283" r:id="rId3"/>
    <p:sldId id="257" r:id="rId4"/>
    <p:sldId id="281" r:id="rId5"/>
    <p:sldId id="282" r:id="rId6"/>
    <p:sldId id="258" r:id="rId7"/>
    <p:sldId id="259" r:id="rId8"/>
    <p:sldId id="260" r:id="rId9"/>
    <p:sldId id="261" r:id="rId10"/>
    <p:sldId id="262" r:id="rId11"/>
    <p:sldId id="263" r:id="rId12"/>
    <p:sldId id="264" r:id="rId13"/>
    <p:sldId id="265" r:id="rId14"/>
    <p:sldId id="266" r:id="rId15"/>
    <p:sldId id="267" r:id="rId16"/>
    <p:sldId id="268" r:id="rId17"/>
    <p:sldId id="279" r:id="rId18"/>
    <p:sldId id="269" r:id="rId19"/>
    <p:sldId id="270" r:id="rId20"/>
    <p:sldId id="280" r:id="rId21"/>
    <p:sldId id="271" r:id="rId22"/>
    <p:sldId id="272" r:id="rId23"/>
    <p:sldId id="273" r:id="rId24"/>
    <p:sldId id="274" r:id="rId25"/>
    <p:sldId id="275" r:id="rId26"/>
    <p:sldId id="276" r:id="rId27"/>
    <p:sldId id="277" r:id="rId28"/>
    <p:sldId id="278"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54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E61A85-73ED-41D5-96C0-998385955AF6}"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US"/>
        </a:p>
      </dgm:t>
    </dgm:pt>
    <dgm:pt modelId="{151C1991-8386-48CB-B308-2500FC67EF00}">
      <dgm:prSet phldrT="[Text]"/>
      <dgm:spPr/>
      <dgm:t>
        <a:bodyPr/>
        <a:lstStyle/>
        <a:p>
          <a:r>
            <a:rPr lang="en-US" dirty="0" smtClean="0"/>
            <a:t>Target Market</a:t>
          </a:r>
          <a:endParaRPr lang="en-US" dirty="0"/>
        </a:p>
      </dgm:t>
    </dgm:pt>
    <dgm:pt modelId="{EED7FE93-0C45-45BD-ACE2-064A0404E282}" type="parTrans" cxnId="{2898FB1B-8A9C-4A72-9FDC-B22D85B24558}">
      <dgm:prSet/>
      <dgm:spPr/>
      <dgm:t>
        <a:bodyPr/>
        <a:lstStyle/>
        <a:p>
          <a:endParaRPr lang="en-US"/>
        </a:p>
      </dgm:t>
    </dgm:pt>
    <dgm:pt modelId="{C2E310E8-928C-4E6B-8D4A-73D52454D2E8}" type="sibTrans" cxnId="{2898FB1B-8A9C-4A72-9FDC-B22D85B24558}">
      <dgm:prSet/>
      <dgm:spPr/>
      <dgm:t>
        <a:bodyPr/>
        <a:lstStyle/>
        <a:p>
          <a:endParaRPr lang="en-US"/>
        </a:p>
      </dgm:t>
    </dgm:pt>
    <dgm:pt modelId="{37CE628B-A908-4D97-B109-80BA1F129DC7}">
      <dgm:prSet phldrT="[Text]"/>
      <dgm:spPr/>
      <dgm:t>
        <a:bodyPr/>
        <a:lstStyle/>
        <a:p>
          <a:r>
            <a:rPr lang="en-US" dirty="0" smtClean="0"/>
            <a:t>Product</a:t>
          </a:r>
          <a:endParaRPr lang="en-US" dirty="0"/>
        </a:p>
      </dgm:t>
    </dgm:pt>
    <dgm:pt modelId="{7A8EEC6A-3232-44A2-8AEF-97808F654E98}" type="parTrans" cxnId="{DC56AA29-0EB0-47C0-886F-D4564DF470F7}">
      <dgm:prSet/>
      <dgm:spPr/>
      <dgm:t>
        <a:bodyPr/>
        <a:lstStyle/>
        <a:p>
          <a:endParaRPr lang="en-US"/>
        </a:p>
      </dgm:t>
    </dgm:pt>
    <dgm:pt modelId="{D363A2C2-8FFA-4BF1-8C44-9DB3A3668C92}" type="sibTrans" cxnId="{DC56AA29-0EB0-47C0-886F-D4564DF470F7}">
      <dgm:prSet/>
      <dgm:spPr/>
      <dgm:t>
        <a:bodyPr/>
        <a:lstStyle/>
        <a:p>
          <a:endParaRPr lang="en-US"/>
        </a:p>
      </dgm:t>
    </dgm:pt>
    <dgm:pt modelId="{FA1DFA9B-7D31-47BF-B7DC-C6B108FC47A7}">
      <dgm:prSet phldrT="[Text]"/>
      <dgm:spPr/>
      <dgm:t>
        <a:bodyPr/>
        <a:lstStyle/>
        <a:p>
          <a:r>
            <a:rPr lang="en-US" dirty="0" smtClean="0"/>
            <a:t>Price</a:t>
          </a:r>
          <a:endParaRPr lang="en-US" dirty="0"/>
        </a:p>
      </dgm:t>
    </dgm:pt>
    <dgm:pt modelId="{14B6D47C-9240-462A-97E7-274A9549DAC3}" type="parTrans" cxnId="{956E6BD4-2B1A-4B74-B723-AFC0FD750153}">
      <dgm:prSet/>
      <dgm:spPr/>
      <dgm:t>
        <a:bodyPr/>
        <a:lstStyle/>
        <a:p>
          <a:endParaRPr lang="en-US"/>
        </a:p>
      </dgm:t>
    </dgm:pt>
    <dgm:pt modelId="{829E3885-2ECF-468E-ABF2-0638F22D2B1F}" type="sibTrans" cxnId="{956E6BD4-2B1A-4B74-B723-AFC0FD750153}">
      <dgm:prSet/>
      <dgm:spPr/>
      <dgm:t>
        <a:bodyPr/>
        <a:lstStyle/>
        <a:p>
          <a:endParaRPr lang="en-US"/>
        </a:p>
      </dgm:t>
    </dgm:pt>
    <dgm:pt modelId="{AFCD4670-B57C-4145-9183-1B96EDCDC016}">
      <dgm:prSet phldrT="[Text]"/>
      <dgm:spPr/>
      <dgm:t>
        <a:bodyPr/>
        <a:lstStyle/>
        <a:p>
          <a:r>
            <a:rPr lang="en-US" dirty="0" smtClean="0"/>
            <a:t>Place</a:t>
          </a:r>
          <a:endParaRPr lang="en-US" dirty="0"/>
        </a:p>
      </dgm:t>
    </dgm:pt>
    <dgm:pt modelId="{0C419CA7-9033-40C5-8CEE-04ABB3049412}" type="parTrans" cxnId="{9ED2C73B-A0ED-4005-A772-8004DA32C0CC}">
      <dgm:prSet/>
      <dgm:spPr/>
      <dgm:t>
        <a:bodyPr/>
        <a:lstStyle/>
        <a:p>
          <a:endParaRPr lang="en-US"/>
        </a:p>
      </dgm:t>
    </dgm:pt>
    <dgm:pt modelId="{276F792C-9A9C-489F-AA09-AED1A28DF1B8}" type="sibTrans" cxnId="{9ED2C73B-A0ED-4005-A772-8004DA32C0CC}">
      <dgm:prSet/>
      <dgm:spPr/>
      <dgm:t>
        <a:bodyPr/>
        <a:lstStyle/>
        <a:p>
          <a:endParaRPr lang="en-US"/>
        </a:p>
      </dgm:t>
    </dgm:pt>
    <dgm:pt modelId="{94AA63F2-8D82-4492-B49D-2E50F2CF7D8B}">
      <dgm:prSet phldrT="[Text]"/>
      <dgm:spPr/>
      <dgm:t>
        <a:bodyPr/>
        <a:lstStyle/>
        <a:p>
          <a:r>
            <a:rPr lang="en-US" dirty="0" smtClean="0"/>
            <a:t>Promotion</a:t>
          </a:r>
          <a:endParaRPr lang="en-US" dirty="0"/>
        </a:p>
      </dgm:t>
    </dgm:pt>
    <dgm:pt modelId="{95E6227B-504A-4399-888F-0E9CD7D4AAE3}" type="parTrans" cxnId="{F8FA1083-1A78-417D-8D2F-287B8F2D57BD}">
      <dgm:prSet/>
      <dgm:spPr/>
      <dgm:t>
        <a:bodyPr/>
        <a:lstStyle/>
        <a:p>
          <a:endParaRPr lang="en-US"/>
        </a:p>
      </dgm:t>
    </dgm:pt>
    <dgm:pt modelId="{7C43FC22-DCE1-45CC-8BFC-F720D50FF1E0}" type="sibTrans" cxnId="{F8FA1083-1A78-417D-8D2F-287B8F2D57BD}">
      <dgm:prSet/>
      <dgm:spPr/>
      <dgm:t>
        <a:bodyPr/>
        <a:lstStyle/>
        <a:p>
          <a:endParaRPr lang="en-US"/>
        </a:p>
      </dgm:t>
    </dgm:pt>
    <dgm:pt modelId="{5CFE64E3-1BBE-42CD-9031-9BEFE413677F}" type="pres">
      <dgm:prSet presAssocID="{CAE61A85-73ED-41D5-96C0-998385955AF6}" presName="diagram" presStyleCnt="0">
        <dgm:presLayoutVars>
          <dgm:chMax val="1"/>
          <dgm:dir/>
          <dgm:animLvl val="ctr"/>
          <dgm:resizeHandles val="exact"/>
        </dgm:presLayoutVars>
      </dgm:prSet>
      <dgm:spPr/>
      <dgm:t>
        <a:bodyPr/>
        <a:lstStyle/>
        <a:p>
          <a:endParaRPr lang="en-US"/>
        </a:p>
      </dgm:t>
    </dgm:pt>
    <dgm:pt modelId="{2AA14B73-A6AB-4B20-BC0F-2A23C57E6ACA}" type="pres">
      <dgm:prSet presAssocID="{CAE61A85-73ED-41D5-96C0-998385955AF6}" presName="matrix" presStyleCnt="0"/>
      <dgm:spPr/>
    </dgm:pt>
    <dgm:pt modelId="{3677671B-9D60-430E-BF51-901A8D2F5711}" type="pres">
      <dgm:prSet presAssocID="{CAE61A85-73ED-41D5-96C0-998385955AF6}" presName="tile1" presStyleLbl="node1" presStyleIdx="0" presStyleCnt="4"/>
      <dgm:spPr/>
      <dgm:t>
        <a:bodyPr/>
        <a:lstStyle/>
        <a:p>
          <a:endParaRPr lang="en-US"/>
        </a:p>
      </dgm:t>
    </dgm:pt>
    <dgm:pt modelId="{D26FE887-8CE6-46F4-AC18-8E8259809392}" type="pres">
      <dgm:prSet presAssocID="{CAE61A85-73ED-41D5-96C0-998385955AF6}" presName="tile1text" presStyleLbl="node1" presStyleIdx="0" presStyleCnt="4">
        <dgm:presLayoutVars>
          <dgm:chMax val="0"/>
          <dgm:chPref val="0"/>
          <dgm:bulletEnabled val="1"/>
        </dgm:presLayoutVars>
      </dgm:prSet>
      <dgm:spPr/>
      <dgm:t>
        <a:bodyPr/>
        <a:lstStyle/>
        <a:p>
          <a:endParaRPr lang="en-US"/>
        </a:p>
      </dgm:t>
    </dgm:pt>
    <dgm:pt modelId="{0047D6E9-D9D9-48F2-B5E3-6D9B87C43ADC}" type="pres">
      <dgm:prSet presAssocID="{CAE61A85-73ED-41D5-96C0-998385955AF6}" presName="tile2" presStyleLbl="node1" presStyleIdx="1" presStyleCnt="4"/>
      <dgm:spPr/>
      <dgm:t>
        <a:bodyPr/>
        <a:lstStyle/>
        <a:p>
          <a:endParaRPr lang="en-US"/>
        </a:p>
      </dgm:t>
    </dgm:pt>
    <dgm:pt modelId="{237C55B4-3680-4EAE-B297-D47AFC1A7D8D}" type="pres">
      <dgm:prSet presAssocID="{CAE61A85-73ED-41D5-96C0-998385955AF6}" presName="tile2text" presStyleLbl="node1" presStyleIdx="1" presStyleCnt="4">
        <dgm:presLayoutVars>
          <dgm:chMax val="0"/>
          <dgm:chPref val="0"/>
          <dgm:bulletEnabled val="1"/>
        </dgm:presLayoutVars>
      </dgm:prSet>
      <dgm:spPr/>
      <dgm:t>
        <a:bodyPr/>
        <a:lstStyle/>
        <a:p>
          <a:endParaRPr lang="en-US"/>
        </a:p>
      </dgm:t>
    </dgm:pt>
    <dgm:pt modelId="{6FC6A2CC-6793-4553-86DA-0BE9AE052B9D}" type="pres">
      <dgm:prSet presAssocID="{CAE61A85-73ED-41D5-96C0-998385955AF6}" presName="tile3" presStyleLbl="node1" presStyleIdx="2" presStyleCnt="4"/>
      <dgm:spPr/>
      <dgm:t>
        <a:bodyPr/>
        <a:lstStyle/>
        <a:p>
          <a:endParaRPr lang="en-US"/>
        </a:p>
      </dgm:t>
    </dgm:pt>
    <dgm:pt modelId="{34B0688E-F3AC-4725-AD2E-F20D47F93FF1}" type="pres">
      <dgm:prSet presAssocID="{CAE61A85-73ED-41D5-96C0-998385955AF6}" presName="tile3text" presStyleLbl="node1" presStyleIdx="2" presStyleCnt="4">
        <dgm:presLayoutVars>
          <dgm:chMax val="0"/>
          <dgm:chPref val="0"/>
          <dgm:bulletEnabled val="1"/>
        </dgm:presLayoutVars>
      </dgm:prSet>
      <dgm:spPr/>
      <dgm:t>
        <a:bodyPr/>
        <a:lstStyle/>
        <a:p>
          <a:endParaRPr lang="en-US"/>
        </a:p>
      </dgm:t>
    </dgm:pt>
    <dgm:pt modelId="{9D42845E-1629-4328-A1E7-8D9B0329B567}" type="pres">
      <dgm:prSet presAssocID="{CAE61A85-73ED-41D5-96C0-998385955AF6}" presName="tile4" presStyleLbl="node1" presStyleIdx="3" presStyleCnt="4"/>
      <dgm:spPr/>
      <dgm:t>
        <a:bodyPr/>
        <a:lstStyle/>
        <a:p>
          <a:endParaRPr lang="en-US"/>
        </a:p>
      </dgm:t>
    </dgm:pt>
    <dgm:pt modelId="{D84A4EAD-4A50-48C4-BABA-94C13B1DBC69}" type="pres">
      <dgm:prSet presAssocID="{CAE61A85-73ED-41D5-96C0-998385955AF6}" presName="tile4text" presStyleLbl="node1" presStyleIdx="3" presStyleCnt="4">
        <dgm:presLayoutVars>
          <dgm:chMax val="0"/>
          <dgm:chPref val="0"/>
          <dgm:bulletEnabled val="1"/>
        </dgm:presLayoutVars>
      </dgm:prSet>
      <dgm:spPr/>
      <dgm:t>
        <a:bodyPr/>
        <a:lstStyle/>
        <a:p>
          <a:endParaRPr lang="en-US"/>
        </a:p>
      </dgm:t>
    </dgm:pt>
    <dgm:pt modelId="{9E4F0787-A3B2-4D96-917F-43E0883F8CAC}" type="pres">
      <dgm:prSet presAssocID="{CAE61A85-73ED-41D5-96C0-998385955AF6}" presName="centerTile" presStyleLbl="fgShp" presStyleIdx="0" presStyleCnt="1">
        <dgm:presLayoutVars>
          <dgm:chMax val="0"/>
          <dgm:chPref val="0"/>
        </dgm:presLayoutVars>
      </dgm:prSet>
      <dgm:spPr/>
      <dgm:t>
        <a:bodyPr/>
        <a:lstStyle/>
        <a:p>
          <a:endParaRPr lang="en-US"/>
        </a:p>
      </dgm:t>
    </dgm:pt>
  </dgm:ptLst>
  <dgm:cxnLst>
    <dgm:cxn modelId="{DC56AA29-0EB0-47C0-886F-D4564DF470F7}" srcId="{151C1991-8386-48CB-B308-2500FC67EF00}" destId="{37CE628B-A908-4D97-B109-80BA1F129DC7}" srcOrd="0" destOrd="0" parTransId="{7A8EEC6A-3232-44A2-8AEF-97808F654E98}" sibTransId="{D363A2C2-8FFA-4BF1-8C44-9DB3A3668C92}"/>
    <dgm:cxn modelId="{E78CD0D1-E911-46CB-8662-2EA24F953398}" type="presOf" srcId="{AFCD4670-B57C-4145-9183-1B96EDCDC016}" destId="{6FC6A2CC-6793-4553-86DA-0BE9AE052B9D}" srcOrd="0" destOrd="0" presId="urn:microsoft.com/office/officeart/2005/8/layout/matrix1"/>
    <dgm:cxn modelId="{9ED2C73B-A0ED-4005-A772-8004DA32C0CC}" srcId="{151C1991-8386-48CB-B308-2500FC67EF00}" destId="{AFCD4670-B57C-4145-9183-1B96EDCDC016}" srcOrd="2" destOrd="0" parTransId="{0C419CA7-9033-40C5-8CEE-04ABB3049412}" sibTransId="{276F792C-9A9C-489F-AA09-AED1A28DF1B8}"/>
    <dgm:cxn modelId="{F8FA1083-1A78-417D-8D2F-287B8F2D57BD}" srcId="{151C1991-8386-48CB-B308-2500FC67EF00}" destId="{94AA63F2-8D82-4492-B49D-2E50F2CF7D8B}" srcOrd="3" destOrd="0" parTransId="{95E6227B-504A-4399-888F-0E9CD7D4AAE3}" sibTransId="{7C43FC22-DCE1-45CC-8BFC-F720D50FF1E0}"/>
    <dgm:cxn modelId="{956E6BD4-2B1A-4B74-B723-AFC0FD750153}" srcId="{151C1991-8386-48CB-B308-2500FC67EF00}" destId="{FA1DFA9B-7D31-47BF-B7DC-C6B108FC47A7}" srcOrd="1" destOrd="0" parTransId="{14B6D47C-9240-462A-97E7-274A9549DAC3}" sibTransId="{829E3885-2ECF-468E-ABF2-0638F22D2B1F}"/>
    <dgm:cxn modelId="{53BA92E9-2803-4EAA-ADE6-22D45ADA2744}" type="presOf" srcId="{94AA63F2-8D82-4492-B49D-2E50F2CF7D8B}" destId="{D84A4EAD-4A50-48C4-BABA-94C13B1DBC69}" srcOrd="1" destOrd="0" presId="urn:microsoft.com/office/officeart/2005/8/layout/matrix1"/>
    <dgm:cxn modelId="{42356747-EEBE-4197-A515-1BDE78E5D550}" type="presOf" srcId="{94AA63F2-8D82-4492-B49D-2E50F2CF7D8B}" destId="{9D42845E-1629-4328-A1E7-8D9B0329B567}" srcOrd="0" destOrd="0" presId="urn:microsoft.com/office/officeart/2005/8/layout/matrix1"/>
    <dgm:cxn modelId="{BED6A54A-C395-42FD-AA38-ABFC8B001EC7}" type="presOf" srcId="{CAE61A85-73ED-41D5-96C0-998385955AF6}" destId="{5CFE64E3-1BBE-42CD-9031-9BEFE413677F}" srcOrd="0" destOrd="0" presId="urn:microsoft.com/office/officeart/2005/8/layout/matrix1"/>
    <dgm:cxn modelId="{8FCB99C0-ADCE-4A75-AC52-AB9696D00827}" type="presOf" srcId="{FA1DFA9B-7D31-47BF-B7DC-C6B108FC47A7}" destId="{0047D6E9-D9D9-48F2-B5E3-6D9B87C43ADC}" srcOrd="0" destOrd="0" presId="urn:microsoft.com/office/officeart/2005/8/layout/matrix1"/>
    <dgm:cxn modelId="{D20F2DE9-C3A7-463A-8FA5-E65BC8DAC56A}" type="presOf" srcId="{151C1991-8386-48CB-B308-2500FC67EF00}" destId="{9E4F0787-A3B2-4D96-917F-43E0883F8CAC}" srcOrd="0" destOrd="0" presId="urn:microsoft.com/office/officeart/2005/8/layout/matrix1"/>
    <dgm:cxn modelId="{2898FB1B-8A9C-4A72-9FDC-B22D85B24558}" srcId="{CAE61A85-73ED-41D5-96C0-998385955AF6}" destId="{151C1991-8386-48CB-B308-2500FC67EF00}" srcOrd="0" destOrd="0" parTransId="{EED7FE93-0C45-45BD-ACE2-064A0404E282}" sibTransId="{C2E310E8-928C-4E6B-8D4A-73D52454D2E8}"/>
    <dgm:cxn modelId="{375EE856-0E6D-475D-8631-0813286C05B9}" type="presOf" srcId="{FA1DFA9B-7D31-47BF-B7DC-C6B108FC47A7}" destId="{237C55B4-3680-4EAE-B297-D47AFC1A7D8D}" srcOrd="1" destOrd="0" presId="urn:microsoft.com/office/officeart/2005/8/layout/matrix1"/>
    <dgm:cxn modelId="{1AFFFA97-3E80-4EBC-BF77-BA8F9DC7355E}" type="presOf" srcId="{37CE628B-A908-4D97-B109-80BA1F129DC7}" destId="{D26FE887-8CE6-46F4-AC18-8E8259809392}" srcOrd="1" destOrd="0" presId="urn:microsoft.com/office/officeart/2005/8/layout/matrix1"/>
    <dgm:cxn modelId="{02317EC2-2F07-4A0D-B862-A5908A49A213}" type="presOf" srcId="{AFCD4670-B57C-4145-9183-1B96EDCDC016}" destId="{34B0688E-F3AC-4725-AD2E-F20D47F93FF1}" srcOrd="1" destOrd="0" presId="urn:microsoft.com/office/officeart/2005/8/layout/matrix1"/>
    <dgm:cxn modelId="{B8A4FFA1-F77D-4B29-8667-61B19D32F03F}" type="presOf" srcId="{37CE628B-A908-4D97-B109-80BA1F129DC7}" destId="{3677671B-9D60-430E-BF51-901A8D2F5711}" srcOrd="0" destOrd="0" presId="urn:microsoft.com/office/officeart/2005/8/layout/matrix1"/>
    <dgm:cxn modelId="{520A1711-94A5-4E56-BE0D-7FF243DDFDE7}" type="presParOf" srcId="{5CFE64E3-1BBE-42CD-9031-9BEFE413677F}" destId="{2AA14B73-A6AB-4B20-BC0F-2A23C57E6ACA}" srcOrd="0" destOrd="0" presId="urn:microsoft.com/office/officeart/2005/8/layout/matrix1"/>
    <dgm:cxn modelId="{154C1D18-CFAD-45AD-A5A5-A89F65B716DC}" type="presParOf" srcId="{2AA14B73-A6AB-4B20-BC0F-2A23C57E6ACA}" destId="{3677671B-9D60-430E-BF51-901A8D2F5711}" srcOrd="0" destOrd="0" presId="urn:microsoft.com/office/officeart/2005/8/layout/matrix1"/>
    <dgm:cxn modelId="{6FFDC257-2762-4211-A7A5-4E859FCEA1EE}" type="presParOf" srcId="{2AA14B73-A6AB-4B20-BC0F-2A23C57E6ACA}" destId="{D26FE887-8CE6-46F4-AC18-8E8259809392}" srcOrd="1" destOrd="0" presId="urn:microsoft.com/office/officeart/2005/8/layout/matrix1"/>
    <dgm:cxn modelId="{59AE09D7-C68E-4734-B9EB-F808439C49D1}" type="presParOf" srcId="{2AA14B73-A6AB-4B20-BC0F-2A23C57E6ACA}" destId="{0047D6E9-D9D9-48F2-B5E3-6D9B87C43ADC}" srcOrd="2" destOrd="0" presId="urn:microsoft.com/office/officeart/2005/8/layout/matrix1"/>
    <dgm:cxn modelId="{52D86E63-8D99-4CDC-AF6B-0F5F5BD66E19}" type="presParOf" srcId="{2AA14B73-A6AB-4B20-BC0F-2A23C57E6ACA}" destId="{237C55B4-3680-4EAE-B297-D47AFC1A7D8D}" srcOrd="3" destOrd="0" presId="urn:microsoft.com/office/officeart/2005/8/layout/matrix1"/>
    <dgm:cxn modelId="{4616F267-E5C3-4332-8F85-DF146A969373}" type="presParOf" srcId="{2AA14B73-A6AB-4B20-BC0F-2A23C57E6ACA}" destId="{6FC6A2CC-6793-4553-86DA-0BE9AE052B9D}" srcOrd="4" destOrd="0" presId="urn:microsoft.com/office/officeart/2005/8/layout/matrix1"/>
    <dgm:cxn modelId="{CB91BA2E-5DC4-40C9-9D8E-5E70A7457695}" type="presParOf" srcId="{2AA14B73-A6AB-4B20-BC0F-2A23C57E6ACA}" destId="{34B0688E-F3AC-4725-AD2E-F20D47F93FF1}" srcOrd="5" destOrd="0" presId="urn:microsoft.com/office/officeart/2005/8/layout/matrix1"/>
    <dgm:cxn modelId="{F77D5F0F-6A3A-46C2-9B15-FFB6B7DF17F4}" type="presParOf" srcId="{2AA14B73-A6AB-4B20-BC0F-2A23C57E6ACA}" destId="{9D42845E-1629-4328-A1E7-8D9B0329B567}" srcOrd="6" destOrd="0" presId="urn:microsoft.com/office/officeart/2005/8/layout/matrix1"/>
    <dgm:cxn modelId="{98B39E30-90FA-4CBB-89EE-1F6E3377D766}" type="presParOf" srcId="{2AA14B73-A6AB-4B20-BC0F-2A23C57E6ACA}" destId="{D84A4EAD-4A50-48C4-BABA-94C13B1DBC69}" srcOrd="7" destOrd="0" presId="urn:microsoft.com/office/officeart/2005/8/layout/matrix1"/>
    <dgm:cxn modelId="{51FDCB67-AB00-47B2-AC9B-8070016B94DC}" type="presParOf" srcId="{5CFE64E3-1BBE-42CD-9031-9BEFE413677F}" destId="{9E4F0787-A3B2-4D96-917F-43E0883F8CAC}"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77671B-9D60-430E-BF51-901A8D2F5711}">
      <dsp:nvSpPr>
        <dsp:cNvPr id="0" name=""/>
        <dsp:cNvSpPr/>
      </dsp:nvSpPr>
      <dsp:spPr>
        <a:xfrm rot="16200000">
          <a:off x="508000" y="-508000"/>
          <a:ext cx="2032000" cy="30480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Product</a:t>
          </a:r>
          <a:endParaRPr lang="en-US" sz="2100" kern="1200" dirty="0"/>
        </a:p>
      </dsp:txBody>
      <dsp:txXfrm rot="5400000">
        <a:off x="0" y="0"/>
        <a:ext cx="3048000" cy="1524000"/>
      </dsp:txXfrm>
    </dsp:sp>
    <dsp:sp modelId="{0047D6E9-D9D9-48F2-B5E3-6D9B87C43ADC}">
      <dsp:nvSpPr>
        <dsp:cNvPr id="0" name=""/>
        <dsp:cNvSpPr/>
      </dsp:nvSpPr>
      <dsp:spPr>
        <a:xfrm>
          <a:off x="3048000" y="0"/>
          <a:ext cx="3048000" cy="20320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Price</a:t>
          </a:r>
          <a:endParaRPr lang="en-US" sz="2100" kern="1200" dirty="0"/>
        </a:p>
      </dsp:txBody>
      <dsp:txXfrm>
        <a:off x="3048000" y="0"/>
        <a:ext cx="3048000" cy="1524000"/>
      </dsp:txXfrm>
    </dsp:sp>
    <dsp:sp modelId="{6FC6A2CC-6793-4553-86DA-0BE9AE052B9D}">
      <dsp:nvSpPr>
        <dsp:cNvPr id="0" name=""/>
        <dsp:cNvSpPr/>
      </dsp:nvSpPr>
      <dsp:spPr>
        <a:xfrm rot="10800000">
          <a:off x="0" y="2032000"/>
          <a:ext cx="3048000" cy="20320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Place</a:t>
          </a:r>
          <a:endParaRPr lang="en-US" sz="2100" kern="1200" dirty="0"/>
        </a:p>
      </dsp:txBody>
      <dsp:txXfrm rot="10800000">
        <a:off x="0" y="2539999"/>
        <a:ext cx="3048000" cy="1524000"/>
      </dsp:txXfrm>
    </dsp:sp>
    <dsp:sp modelId="{9D42845E-1629-4328-A1E7-8D9B0329B567}">
      <dsp:nvSpPr>
        <dsp:cNvPr id="0" name=""/>
        <dsp:cNvSpPr/>
      </dsp:nvSpPr>
      <dsp:spPr>
        <a:xfrm rot="5400000">
          <a:off x="3556000" y="1523999"/>
          <a:ext cx="2032000" cy="3048000"/>
        </a:xfrm>
        <a:prstGeom prst="round1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kern="1200" dirty="0" smtClean="0"/>
            <a:t>Promotion</a:t>
          </a:r>
          <a:endParaRPr lang="en-US" sz="2100" kern="1200" dirty="0"/>
        </a:p>
      </dsp:txBody>
      <dsp:txXfrm rot="-5400000">
        <a:off x="3048000" y="2539999"/>
        <a:ext cx="3048000" cy="1524000"/>
      </dsp:txXfrm>
    </dsp:sp>
    <dsp:sp modelId="{9E4F0787-A3B2-4D96-917F-43E0883F8CAC}">
      <dsp:nvSpPr>
        <dsp:cNvPr id="0" name=""/>
        <dsp:cNvSpPr/>
      </dsp:nvSpPr>
      <dsp:spPr>
        <a:xfrm>
          <a:off x="2133600" y="1523999"/>
          <a:ext cx="1828800" cy="1016000"/>
        </a:xfrm>
        <a:prstGeom prst="roundRect">
          <a:avLst/>
        </a:prstGeom>
        <a:solidFill>
          <a:schemeClr val="accent1">
            <a:tint val="6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smtClean="0"/>
            <a:t>Target Market</a:t>
          </a:r>
          <a:endParaRPr lang="en-US" sz="2100" kern="1200" dirty="0"/>
        </a:p>
      </dsp:txBody>
      <dsp:txXfrm>
        <a:off x="2183197" y="1573596"/>
        <a:ext cx="1729606" cy="916806"/>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6DDB422-841E-42DE-AA91-26BC08A2A5B9}" type="datetimeFigureOut">
              <a:rPr lang="en-US"/>
              <a:pPr>
                <a:defRPr/>
              </a:pPr>
              <a:t>4/29/2014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04056468-FB99-49EC-8E13-E881724DE6C2}" type="slidenum">
              <a:rPr lang="en-US"/>
              <a:pPr>
                <a:defRPr/>
              </a:pPr>
              <a:t>‹#›</a:t>
            </a:fld>
            <a:endParaRPr lang="en-US"/>
          </a:p>
        </p:txBody>
      </p:sp>
    </p:spTree>
    <p:extLst>
      <p:ext uri="{BB962C8B-B14F-4D97-AF65-F5344CB8AC3E}">
        <p14:creationId xmlns:p14="http://schemas.microsoft.com/office/powerpoint/2010/main" val="3419763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27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27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216D81A-803A-4C3D-8C49-9F00B1E1F163}" type="slidenum">
              <a:rPr lang="en-US"/>
              <a:pPr>
                <a:defRPr/>
              </a:pPr>
              <a:t>‹#›</a:t>
            </a:fld>
            <a:endParaRPr lang="en-US"/>
          </a:p>
        </p:txBody>
      </p:sp>
    </p:spTree>
    <p:extLst>
      <p:ext uri="{BB962C8B-B14F-4D97-AF65-F5344CB8AC3E}">
        <p14:creationId xmlns:p14="http://schemas.microsoft.com/office/powerpoint/2010/main" val="29031664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216D81A-803A-4C3D-8C49-9F00B1E1F163}" type="slidenum">
              <a:rPr lang="en-US" smtClean="0"/>
              <a:pPr>
                <a:defRPr/>
              </a:pPr>
              <a:t>1</a:t>
            </a:fld>
            <a:endParaRPr lang="en-US"/>
          </a:p>
        </p:txBody>
      </p:sp>
    </p:spTree>
    <p:extLst>
      <p:ext uri="{BB962C8B-B14F-4D97-AF65-F5344CB8AC3E}">
        <p14:creationId xmlns:p14="http://schemas.microsoft.com/office/powerpoint/2010/main" val="1381771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a:solidFill>
                  <a:srgbClr val="FFFFFF"/>
                </a:solidFill>
              </a:defRPr>
            </a:lvl1pPr>
            <a:extLst/>
          </a:lstStyle>
          <a:p>
            <a:pPr>
              <a:defRPr/>
            </a:pPr>
            <a:fld id="{BFF9FC2B-A7C5-4DAB-B662-3A516EE2C5E2}" type="slidenum">
              <a:rPr lang="en-US"/>
              <a:pPr>
                <a:defRPr/>
              </a:pPr>
              <a:t>‹#›</a:t>
            </a:fld>
            <a:endParaRPr lang="en-US"/>
          </a:p>
        </p:txBody>
      </p:sp>
    </p:spTree>
    <p:extLst>
      <p:ext uri="{BB962C8B-B14F-4D97-AF65-F5344CB8AC3E}">
        <p14:creationId xmlns:p14="http://schemas.microsoft.com/office/powerpoint/2010/main" val="7685157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91C6149-01C0-49C3-9EFC-7D3383FA206E}" type="slidenum">
              <a:rPr lang="en-US"/>
              <a:pPr>
                <a:defRPr/>
              </a:pPr>
              <a:t>‹#›</a:t>
            </a:fld>
            <a:endParaRPr lang="en-US"/>
          </a:p>
        </p:txBody>
      </p:sp>
    </p:spTree>
    <p:extLst>
      <p:ext uri="{BB962C8B-B14F-4D97-AF65-F5344CB8AC3E}">
        <p14:creationId xmlns:p14="http://schemas.microsoft.com/office/powerpoint/2010/main" val="221303074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FC6D9F6-F62B-4138-97E9-2DB20D4383F4}" type="slidenum">
              <a:rPr lang="en-US"/>
              <a:pPr>
                <a:defRPr/>
              </a:pPr>
              <a:t>‹#›</a:t>
            </a:fld>
            <a:endParaRPr lang="en-US"/>
          </a:p>
        </p:txBody>
      </p:sp>
    </p:spTree>
    <p:extLst>
      <p:ext uri="{BB962C8B-B14F-4D97-AF65-F5344CB8AC3E}">
        <p14:creationId xmlns:p14="http://schemas.microsoft.com/office/powerpoint/2010/main" val="112095107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0F2ADC6-6AA6-408A-AE34-11EFFC55AB3D}" type="slidenum">
              <a:rPr lang="en-US"/>
              <a:pPr>
                <a:defRPr/>
              </a:pPr>
              <a:t>‹#›</a:t>
            </a:fld>
            <a:endParaRPr lang="en-US"/>
          </a:p>
        </p:txBody>
      </p:sp>
    </p:spTree>
    <p:extLst>
      <p:ext uri="{BB962C8B-B14F-4D97-AF65-F5344CB8AC3E}">
        <p14:creationId xmlns:p14="http://schemas.microsoft.com/office/powerpoint/2010/main" val="15107528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D6412900-8EAA-4963-B56E-73AB1318F8B4}" type="slidenum">
              <a:rPr lang="en-US"/>
              <a:pPr>
                <a:defRPr/>
              </a:pPr>
              <a:t>‹#›</a:t>
            </a:fld>
            <a:endParaRPr lang="en-US"/>
          </a:p>
        </p:txBody>
      </p:sp>
    </p:spTree>
    <p:extLst>
      <p:ext uri="{BB962C8B-B14F-4D97-AF65-F5344CB8AC3E}">
        <p14:creationId xmlns:p14="http://schemas.microsoft.com/office/powerpoint/2010/main" val="1701845554"/>
      </p:ext>
    </p:extLst>
  </p:cSld>
  <p:clrMapOvr>
    <a:overrideClrMapping bg1="dk1" tx1="lt1" bg2="dk2" tx2="lt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51444D9F-1EE3-40C6-B56D-6F295B2397FD}" type="slidenum">
              <a:rPr lang="en-US"/>
              <a:pPr>
                <a:defRPr/>
              </a:pPr>
              <a:t>‹#›</a:t>
            </a:fld>
            <a:endParaRPr lang="en-US"/>
          </a:p>
        </p:txBody>
      </p:sp>
    </p:spTree>
    <p:extLst>
      <p:ext uri="{BB962C8B-B14F-4D97-AF65-F5344CB8AC3E}">
        <p14:creationId xmlns:p14="http://schemas.microsoft.com/office/powerpoint/2010/main" val="3764389708"/>
      </p:ext>
    </p:extLst>
  </p:cSld>
  <p:clrMapOvr>
    <a:overrideClrMapping bg1="dk1" tx1="lt1" bg2="dk2" tx2="lt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DACB1E8E-505C-4882-A1D8-C3EEE5A00DF1}" type="slidenum">
              <a:rPr lang="en-US"/>
              <a:pPr>
                <a:defRPr/>
              </a:pPr>
              <a:t>‹#›</a:t>
            </a:fld>
            <a:endParaRPr lang="en-US"/>
          </a:p>
        </p:txBody>
      </p:sp>
    </p:spTree>
    <p:extLst>
      <p:ext uri="{BB962C8B-B14F-4D97-AF65-F5344CB8AC3E}">
        <p14:creationId xmlns:p14="http://schemas.microsoft.com/office/powerpoint/2010/main" val="3331616236"/>
      </p:ext>
    </p:extLst>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7A7CF75E-2041-460C-AA70-7333AA9A20F0}" type="slidenum">
              <a:rPr lang="en-US"/>
              <a:pPr>
                <a:defRPr/>
              </a:pPr>
              <a:t>‹#›</a:t>
            </a:fld>
            <a:endParaRPr lang="en-US"/>
          </a:p>
        </p:txBody>
      </p:sp>
    </p:spTree>
    <p:extLst>
      <p:ext uri="{BB962C8B-B14F-4D97-AF65-F5344CB8AC3E}">
        <p14:creationId xmlns:p14="http://schemas.microsoft.com/office/powerpoint/2010/main" val="531798214"/>
      </p:ext>
    </p:extLst>
  </p:cSld>
  <p:clrMapOvr>
    <a:overrideClrMapping bg1="dk1" tx1="lt1" bg2="dk2" tx2="lt2" accent1="accent1" accent2="accent2" accent3="accent3" accent4="accent4" accent5="accent5" accent6="accent6" hlink="hlink" folHlink="folHlink"/>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451C05C6-BBFD-4D7E-8EB1-9BAB7B8224A6}" type="slidenum">
              <a:rPr lang="en-US"/>
              <a:pPr>
                <a:defRPr/>
              </a:pPr>
              <a:t>‹#›</a:t>
            </a:fld>
            <a:endParaRPr lang="en-US"/>
          </a:p>
        </p:txBody>
      </p:sp>
    </p:spTree>
    <p:extLst>
      <p:ext uri="{BB962C8B-B14F-4D97-AF65-F5344CB8AC3E}">
        <p14:creationId xmlns:p14="http://schemas.microsoft.com/office/powerpoint/2010/main" val="60837855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25F9ABCA-80A9-41F2-A60B-FF18012B0904}" type="slidenum">
              <a:rPr lang="en-US"/>
              <a:pPr>
                <a:defRPr/>
              </a:pPr>
              <a:t>‹#›</a:t>
            </a:fld>
            <a:endParaRPr lang="en-US"/>
          </a:p>
        </p:txBody>
      </p:sp>
    </p:spTree>
    <p:extLst>
      <p:ext uri="{BB962C8B-B14F-4D97-AF65-F5344CB8AC3E}">
        <p14:creationId xmlns:p14="http://schemas.microsoft.com/office/powerpoint/2010/main" val="3098728016"/>
      </p:ext>
    </p:extLst>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E48BAF43-F7C1-469F-BE3F-5E4F54A6C969}" type="slidenum">
              <a:rPr lang="en-US"/>
              <a:pPr>
                <a:defRPr/>
              </a:pPr>
              <a:t>‹#›</a:t>
            </a:fld>
            <a:endParaRPr lang="en-US"/>
          </a:p>
        </p:txBody>
      </p:sp>
    </p:spTree>
    <p:extLst>
      <p:ext uri="{BB962C8B-B14F-4D97-AF65-F5344CB8AC3E}">
        <p14:creationId xmlns:p14="http://schemas.microsoft.com/office/powerpoint/2010/main" val="3427257139"/>
      </p:ext>
    </p:extLst>
  </p:cSld>
  <p:clrMapOvr>
    <a:overrideClrMapping bg1="dk1" tx1="lt1" bg2="dk2" tx2="lt2" accent1="accent1" accent2="accent2" accent3="accent3" accent4="accent4" accent5="accent5" accent6="accent6" hlink="hlink" folHlink="folHlink"/>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027" name="Freeform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30"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0095595D-3781-4716-8B41-1635E973F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3" r:id="rId1"/>
    <p:sldLayoutId id="2147483769" r:id="rId2"/>
    <p:sldLayoutId id="2147483774" r:id="rId3"/>
    <p:sldLayoutId id="2147483775" r:id="rId4"/>
    <p:sldLayoutId id="2147483776" r:id="rId5"/>
    <p:sldLayoutId id="2147483777" r:id="rId6"/>
    <p:sldLayoutId id="2147483770" r:id="rId7"/>
    <p:sldLayoutId id="2147483778" r:id="rId8"/>
    <p:sldLayoutId id="2147483779" r:id="rId9"/>
    <p:sldLayoutId id="2147483771" r:id="rId10"/>
    <p:sldLayoutId id="2147483772" r:id="rId11"/>
  </p:sldLayoutIdLs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p:tmplLst>
          <p:tmpl lvl="1">
            <p:tnLst>
              <p:par>
                <p:cTn presetID="1" presetClass="entr" presetSubtype="0" fill="hold" nodeType="click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0"/>
                        </p:tgtEl>
                        <p:attrNameLst>
                          <p:attrName>style.visibility</p:attrName>
                        </p:attrNameLst>
                      </p:cBhvr>
                      <p:to>
                        <p:strVal val="visible"/>
                      </p:to>
                    </p:set>
                  </p:childTnLst>
                </p:cTn>
              </p:par>
            </p:tnLst>
          </p:tmpl>
        </p:tmplLst>
      </p:bldP>
    </p:bldLst>
  </p:timing>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ctrTitle"/>
          </p:nvPr>
        </p:nvSpPr>
        <p:spPr/>
        <p:txBody>
          <a:bodyPr/>
          <a:lstStyle/>
          <a:p>
            <a:pPr eaLnBrk="1" fontAlgn="auto" hangingPunct="1">
              <a:spcAft>
                <a:spcPts val="0"/>
              </a:spcAft>
              <a:defRPr/>
            </a:pPr>
            <a:r>
              <a:rPr lang="en-US" dirty="0" smtClean="0"/>
              <a:t>Ch. 4 Distribution </a:t>
            </a:r>
            <a:br>
              <a:rPr lang="en-US" dirty="0" smtClean="0"/>
            </a:br>
            <a:r>
              <a:rPr lang="en-US" dirty="0" smtClean="0"/>
              <a:t>&amp; Global Marketing</a:t>
            </a:r>
          </a:p>
        </p:txBody>
      </p:sp>
      <p:sp>
        <p:nvSpPr>
          <p:cNvPr id="9219" name="Rectangle 3"/>
          <p:cNvSpPr>
            <a:spLocks noGrp="1" noChangeArrowheads="1"/>
          </p:cNvSpPr>
          <p:nvPr>
            <p:ph type="subTitle" idx="1"/>
          </p:nvPr>
        </p:nvSpPr>
        <p:spPr>
          <a:xfrm>
            <a:off x="685800" y="3611563"/>
            <a:ext cx="7772400" cy="1200150"/>
          </a:xfrm>
        </p:spPr>
        <p:txBody>
          <a:bodyPr/>
          <a:lstStyle/>
          <a:p>
            <a:pPr marR="0" eaLnBrk="1" hangingPunct="1"/>
            <a:r>
              <a:rPr lang="en-US" altLang="en-US" smtClean="0"/>
              <a:t>4.3 – Global Marketing</a:t>
            </a:r>
          </a:p>
        </p:txBody>
      </p:sp>
      <p:sp>
        <p:nvSpPr>
          <p:cNvPr id="92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4C5DCBE7-73A7-402A-A053-26CEBE5781D8}" type="slidenum">
              <a:rPr lang="en-US" altLang="en-US" sz="1000" smtClean="0">
                <a:solidFill>
                  <a:srgbClr val="FFFFFF"/>
                </a:solidFill>
                <a:latin typeface="Arial" charset="0"/>
              </a:rPr>
              <a:pPr eaLnBrk="1" hangingPunct="1">
                <a:spcBef>
                  <a:spcPct val="0"/>
                </a:spcBef>
                <a:buClrTx/>
                <a:buSzTx/>
                <a:buFontTx/>
                <a:buNone/>
              </a:pPr>
              <a:t>1</a:t>
            </a:fld>
            <a:endParaRPr lang="en-US" altLang="en-US" sz="1000" smtClean="0">
              <a:solidFill>
                <a:srgbClr val="FFFFFF"/>
              </a:solidFill>
              <a:latin typeface="Arial" charset="0"/>
            </a:endParaRPr>
          </a:p>
        </p:txBody>
      </p:sp>
      <p:pic>
        <p:nvPicPr>
          <p:cNvPr id="2054" name="Picture 6" descr="C:\Documents and Settings\tellsworth\Local Settings\Temporary Internet Files\Content.IE5\AY6B3YQP\MC90043982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033" y="37338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533400" y="381000"/>
            <a:ext cx="8229600" cy="4525963"/>
          </a:xfrm>
        </p:spPr>
        <p:txBody>
          <a:bodyPr/>
          <a:lstStyle/>
          <a:p>
            <a:pPr eaLnBrk="1" hangingPunct="1">
              <a:lnSpc>
                <a:spcPct val="90000"/>
              </a:lnSpc>
            </a:pPr>
            <a:r>
              <a:rPr lang="en-US" altLang="en-US" sz="3200" dirty="0" smtClean="0"/>
              <a:t>Businesses often consider international trade when sales and profits begin to fall in their own countries or when they begin to face competition from businesses from other countries in their current markets.</a:t>
            </a:r>
          </a:p>
          <a:p>
            <a:pPr lvl="1" eaLnBrk="1" hangingPunct="1">
              <a:lnSpc>
                <a:spcPct val="90000"/>
              </a:lnSpc>
            </a:pPr>
            <a:r>
              <a:rPr lang="en-US" altLang="en-US" sz="2400" dirty="0" smtClean="0"/>
              <a:t>Unfortunately, this may be too late to successfully enter international markets.</a:t>
            </a:r>
          </a:p>
          <a:p>
            <a:pPr eaLnBrk="1" hangingPunct="1">
              <a:lnSpc>
                <a:spcPct val="90000"/>
              </a:lnSpc>
            </a:pPr>
            <a:r>
              <a:rPr lang="en-US" altLang="en-US" sz="3200" dirty="0" smtClean="0"/>
              <a:t>Businesses should consider international markets any time they are studying possible new markets to enter.</a:t>
            </a:r>
          </a:p>
        </p:txBody>
      </p:sp>
      <p:sp>
        <p:nvSpPr>
          <p:cNvPr id="1843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EDC772A4-DD58-44EC-BC1D-33A988E6E0BD}" type="slidenum">
              <a:rPr lang="en-US" altLang="en-US" sz="1000" smtClean="0">
                <a:latin typeface="Arial" charset="0"/>
              </a:rPr>
              <a:pPr eaLnBrk="1" hangingPunct="1">
                <a:spcBef>
                  <a:spcPct val="0"/>
                </a:spcBef>
                <a:buClrTx/>
                <a:buSzTx/>
                <a:buFontTx/>
                <a:buNone/>
              </a:pPr>
              <a:t>10</a:t>
            </a:fld>
            <a:endParaRPr lang="en-US" altLang="en-US" sz="1000" smtClean="0">
              <a:latin typeface="Arial" charset="0"/>
            </a:endParaRP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434">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lstStyle/>
          <a:p>
            <a:pPr eaLnBrk="1" hangingPunct="1"/>
            <a:r>
              <a:rPr lang="en-US" altLang="en-US" sz="2800" dirty="0" smtClean="0"/>
              <a:t>The way most businesses first become involved in international business is through exporting and importing.</a:t>
            </a:r>
          </a:p>
          <a:p>
            <a:pPr eaLnBrk="1" hangingPunct="1"/>
            <a:r>
              <a:rPr lang="en-US" altLang="en-US" sz="2800" u="sng" dirty="0" smtClean="0"/>
              <a:t>Exporting</a:t>
            </a:r>
            <a:r>
              <a:rPr lang="en-US" altLang="en-US" sz="2800" dirty="0" smtClean="0"/>
              <a:t> is selling products and services to markets in other countries.</a:t>
            </a:r>
          </a:p>
          <a:p>
            <a:pPr eaLnBrk="1" hangingPunct="1"/>
            <a:r>
              <a:rPr lang="en-US" altLang="en-US" sz="2800" u="sng" dirty="0" smtClean="0"/>
              <a:t>Importing</a:t>
            </a:r>
            <a:r>
              <a:rPr lang="en-US" altLang="en-US" sz="2800" dirty="0" smtClean="0"/>
              <a:t> is purchasing products and services that are produced in other countries.</a:t>
            </a:r>
          </a:p>
          <a:p>
            <a:pPr eaLnBrk="1" hangingPunct="1"/>
            <a:endParaRPr lang="en-US" altLang="en-US" sz="2800" dirty="0" smtClean="0"/>
          </a:p>
        </p:txBody>
      </p:sp>
      <p:sp>
        <p:nvSpPr>
          <p:cNvPr id="1945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2AC85F50-7291-4BC5-B9D0-EDFFD0F8B71F}" type="slidenum">
              <a:rPr lang="en-US" altLang="en-US" sz="1000" smtClean="0">
                <a:latin typeface="Arial" charset="0"/>
              </a:rPr>
              <a:pPr eaLnBrk="1" hangingPunct="1">
                <a:spcBef>
                  <a:spcPct val="0"/>
                </a:spcBef>
                <a:buClrTx/>
                <a:buSzTx/>
                <a:buFontTx/>
                <a:buNone/>
              </a:pPr>
              <a:t>11</a:t>
            </a:fld>
            <a:endParaRPr lang="en-US" altLang="en-US" sz="1000" smtClean="0">
              <a:latin typeface="Arial" charset="0"/>
            </a:endParaRPr>
          </a:p>
        </p:txBody>
      </p:sp>
      <p:sp>
        <p:nvSpPr>
          <p:cNvPr id="9219" name="Rectangle 2"/>
          <p:cNvSpPr>
            <a:spLocks noGrp="1" noChangeArrowheads="1"/>
          </p:cNvSpPr>
          <p:nvPr>
            <p:ph type="title"/>
          </p:nvPr>
        </p:nvSpPr>
        <p:spPr/>
        <p:txBody>
          <a:bodyPr/>
          <a:lstStyle/>
          <a:p>
            <a:pPr eaLnBrk="1" fontAlgn="auto" hangingPunct="1">
              <a:spcAft>
                <a:spcPts val="0"/>
              </a:spcAft>
              <a:defRPr/>
            </a:pPr>
            <a:r>
              <a:rPr lang="en-US" smtClean="0"/>
              <a:t>Exporting and Importing</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609600" y="1447800"/>
            <a:ext cx="8610600" cy="5059363"/>
          </a:xfrm>
        </p:spPr>
        <p:txBody>
          <a:bodyPr/>
          <a:lstStyle/>
          <a:p>
            <a:pPr eaLnBrk="1" hangingPunct="1">
              <a:lnSpc>
                <a:spcPct val="90000"/>
              </a:lnSpc>
            </a:pPr>
            <a:r>
              <a:rPr lang="en-US" altLang="en-US" sz="2800" dirty="0" smtClean="0"/>
              <a:t>Indirect exporting and importing is when other companies with expertise in international business are a part of the business’s channel of distribution.</a:t>
            </a:r>
          </a:p>
          <a:p>
            <a:pPr eaLnBrk="1" hangingPunct="1">
              <a:lnSpc>
                <a:spcPct val="90000"/>
              </a:lnSpc>
            </a:pPr>
            <a:r>
              <a:rPr lang="en-US" altLang="en-US" sz="2800" dirty="0" smtClean="0"/>
              <a:t>Rather than directly selling products to other customers in other countries, indirect exporting allows the business to use an export company to make the sales.</a:t>
            </a:r>
          </a:p>
          <a:p>
            <a:pPr eaLnBrk="1" hangingPunct="1">
              <a:lnSpc>
                <a:spcPct val="90000"/>
              </a:lnSpc>
            </a:pPr>
            <a:r>
              <a:rPr lang="en-US" altLang="en-US" sz="2800" dirty="0" smtClean="0"/>
              <a:t>In the same way, with indirect importing, a business will make purchases from an importer rather than purchasing directly from the foreign producer.</a:t>
            </a:r>
          </a:p>
        </p:txBody>
      </p:sp>
      <p:sp>
        <p:nvSpPr>
          <p:cNvPr id="2048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A7CE880F-B173-4F16-B960-CF84FFE48533}" type="slidenum">
              <a:rPr lang="en-US" altLang="en-US" sz="1000" smtClean="0">
                <a:latin typeface="Arial" charset="0"/>
              </a:rPr>
              <a:pPr eaLnBrk="1" hangingPunct="1">
                <a:spcBef>
                  <a:spcPct val="0"/>
                </a:spcBef>
                <a:buClrTx/>
                <a:buSzTx/>
                <a:buFontTx/>
                <a:buNone/>
              </a:pPr>
              <a:t>12</a:t>
            </a:fld>
            <a:endParaRPr lang="en-US" altLang="en-US" sz="1000" smtClean="0">
              <a:latin typeface="Arial" charset="0"/>
            </a:endParaRPr>
          </a:p>
        </p:txBody>
      </p:sp>
      <p:sp>
        <p:nvSpPr>
          <p:cNvPr id="10243" name="Rectangle 2"/>
          <p:cNvSpPr>
            <a:spLocks noGrp="1" noChangeArrowheads="1"/>
          </p:cNvSpPr>
          <p:nvPr>
            <p:ph type="title"/>
          </p:nvPr>
        </p:nvSpPr>
        <p:spPr>
          <a:xfrm>
            <a:off x="457200" y="609600"/>
            <a:ext cx="8229600" cy="1143000"/>
          </a:xfrm>
        </p:spPr>
        <p:txBody>
          <a:bodyPr>
            <a:normAutofit fontScale="90000"/>
          </a:bodyPr>
          <a:lstStyle/>
          <a:p>
            <a:pPr eaLnBrk="1" fontAlgn="auto" hangingPunct="1">
              <a:spcAft>
                <a:spcPts val="0"/>
              </a:spcAft>
              <a:defRPr/>
            </a:pPr>
            <a:r>
              <a:rPr lang="en-US" smtClean="0"/>
              <a:t>Businesses often use indirect exporting and importing.</a:t>
            </a:r>
            <a:br>
              <a:rPr lang="en-US" smtClean="0"/>
            </a:br>
            <a:endParaRPr lang="en-US" smtClean="0"/>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3"/>
          <p:cNvSpPr>
            <a:spLocks noGrp="1" noChangeArrowheads="1"/>
          </p:cNvSpPr>
          <p:nvPr>
            <p:ph idx="1"/>
          </p:nvPr>
        </p:nvSpPr>
        <p:spPr>
          <a:xfrm>
            <a:off x="457200" y="1600200"/>
            <a:ext cx="8229600" cy="4953000"/>
          </a:xfrm>
        </p:spPr>
        <p:txBody>
          <a:bodyPr>
            <a:normAutofit lnSpcReduction="10000"/>
          </a:bodyPr>
          <a:lstStyle/>
          <a:p>
            <a:pPr marL="365760" indent="-256032" eaLnBrk="1" fontAlgn="auto" hangingPunct="1">
              <a:lnSpc>
                <a:spcPct val="80000"/>
              </a:lnSpc>
              <a:spcAft>
                <a:spcPts val="0"/>
              </a:spcAft>
              <a:buFont typeface="Wingdings 3"/>
              <a:buChar char=""/>
              <a:defRPr/>
            </a:pPr>
            <a:r>
              <a:rPr lang="en-US" sz="2800" dirty="0" smtClean="0"/>
              <a:t>A full-service business completes most or all of the marketing functions.</a:t>
            </a:r>
          </a:p>
          <a:p>
            <a:pPr marL="365760" indent="-256032" eaLnBrk="1" fontAlgn="auto" hangingPunct="1">
              <a:lnSpc>
                <a:spcPct val="80000"/>
              </a:lnSpc>
              <a:spcAft>
                <a:spcPts val="0"/>
              </a:spcAft>
              <a:buFont typeface="Wingdings 3"/>
              <a:buChar char=""/>
              <a:defRPr/>
            </a:pPr>
            <a:r>
              <a:rPr lang="en-US" sz="2800" dirty="0" smtClean="0"/>
              <a:t>The company purchases the products, provides transportation to another country, and stores the products until they are sold.</a:t>
            </a:r>
          </a:p>
          <a:p>
            <a:pPr marL="365760" indent="-256032" eaLnBrk="1" fontAlgn="auto" hangingPunct="1">
              <a:lnSpc>
                <a:spcPct val="80000"/>
              </a:lnSpc>
              <a:spcAft>
                <a:spcPts val="0"/>
              </a:spcAft>
              <a:buFont typeface="Wingdings 3"/>
              <a:buChar char=""/>
              <a:defRPr/>
            </a:pPr>
            <a:r>
              <a:rPr lang="en-US" sz="2800" dirty="0" smtClean="0"/>
              <a:t>It would have a sales force to contact potential customers and may offer credit or financing.</a:t>
            </a:r>
          </a:p>
          <a:p>
            <a:pPr marL="365760" indent="-256032" eaLnBrk="1" fontAlgn="auto" hangingPunct="1">
              <a:lnSpc>
                <a:spcPct val="80000"/>
              </a:lnSpc>
              <a:spcAft>
                <a:spcPts val="0"/>
              </a:spcAft>
              <a:buFont typeface="Wingdings 3"/>
              <a:buChar char=""/>
              <a:defRPr/>
            </a:pPr>
            <a:r>
              <a:rPr lang="en-US" sz="2800" dirty="0" smtClean="0"/>
              <a:t>A limited-service business completes one or a very few marketing activities and relies on other companies for other functions.</a:t>
            </a:r>
          </a:p>
          <a:p>
            <a:pPr marL="365760" indent="-256032" eaLnBrk="1" fontAlgn="auto" hangingPunct="1">
              <a:lnSpc>
                <a:spcPct val="80000"/>
              </a:lnSpc>
              <a:spcAft>
                <a:spcPts val="0"/>
              </a:spcAft>
              <a:buFont typeface="Wingdings 3"/>
              <a:buChar char=""/>
              <a:defRPr/>
            </a:pPr>
            <a:r>
              <a:rPr lang="en-US" sz="2800" dirty="0" smtClean="0"/>
              <a:t>Once an order has been placed, another business is responsible for transporting the products from one country to another.</a:t>
            </a:r>
          </a:p>
        </p:txBody>
      </p:sp>
      <p:sp>
        <p:nvSpPr>
          <p:cNvPr id="2150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0ECC94B4-5737-43E6-8431-E6DA4487181A}" type="slidenum">
              <a:rPr lang="en-US" altLang="en-US" sz="1000" smtClean="0">
                <a:latin typeface="Arial" charset="0"/>
              </a:rPr>
              <a:pPr eaLnBrk="1" hangingPunct="1">
                <a:spcBef>
                  <a:spcPct val="0"/>
                </a:spcBef>
                <a:buClrTx/>
                <a:buSzTx/>
                <a:buFontTx/>
                <a:buNone/>
              </a:pPr>
              <a:t>13</a:t>
            </a:fld>
            <a:endParaRPr lang="en-US" altLang="en-US" sz="1000" smtClean="0">
              <a:latin typeface="Arial" charset="0"/>
            </a:endParaRPr>
          </a:p>
        </p:txBody>
      </p:sp>
      <p:sp>
        <p:nvSpPr>
          <p:cNvPr id="11267" name="Rectangle 2"/>
          <p:cNvSpPr>
            <a:spLocks noGrp="1" noChangeArrowheads="1"/>
          </p:cNvSpPr>
          <p:nvPr>
            <p:ph type="title"/>
          </p:nvPr>
        </p:nvSpPr>
        <p:spPr/>
        <p:txBody>
          <a:bodyPr>
            <a:normAutofit fontScale="90000"/>
          </a:bodyPr>
          <a:lstStyle/>
          <a:p>
            <a:pPr eaLnBrk="1" fontAlgn="auto" hangingPunct="1">
              <a:spcAft>
                <a:spcPts val="0"/>
              </a:spcAft>
              <a:defRPr/>
            </a:pPr>
            <a:r>
              <a:rPr lang="en-US" sz="3600" smtClean="0"/>
              <a:t>Exporters and importers may be full-service or limited-service businesses.</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6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p:txBody>
          <a:bodyPr/>
          <a:lstStyle/>
          <a:p>
            <a:pPr eaLnBrk="1" hangingPunct="1"/>
            <a:r>
              <a:rPr lang="en-US" altLang="en-US" sz="3200" dirty="0" smtClean="0"/>
              <a:t>Businesses heavily involved in international business often change the way they operate in other countries.</a:t>
            </a:r>
          </a:p>
          <a:p>
            <a:pPr eaLnBrk="1" hangingPunct="1"/>
            <a:r>
              <a:rPr lang="en-US" altLang="en-US" sz="3200" dirty="0" smtClean="0"/>
              <a:t>Rather than just exporting or importing products, they establish operations in the countries where they have markets.</a:t>
            </a:r>
          </a:p>
        </p:txBody>
      </p:sp>
      <p:sp>
        <p:nvSpPr>
          <p:cNvPr id="2253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FE412B7E-BB90-4A95-B050-C725F97B3C20}" type="slidenum">
              <a:rPr lang="en-US" altLang="en-US" sz="1000" smtClean="0">
                <a:latin typeface="Arial" charset="0"/>
              </a:rPr>
              <a:pPr eaLnBrk="1" hangingPunct="1">
                <a:spcBef>
                  <a:spcPct val="0"/>
                </a:spcBef>
                <a:buClrTx/>
                <a:buSzTx/>
                <a:buFontTx/>
                <a:buNone/>
              </a:pPr>
              <a:t>14</a:t>
            </a:fld>
            <a:endParaRPr lang="en-US" altLang="en-US" sz="1000" smtClean="0">
              <a:latin typeface="Arial" charset="0"/>
            </a:endParaRPr>
          </a:p>
        </p:txBody>
      </p:sp>
      <p:sp>
        <p:nvSpPr>
          <p:cNvPr id="12291"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smtClean="0"/>
              <a:t>Joint Ventures </a:t>
            </a:r>
            <a:br>
              <a:rPr lang="en-US" sz="4000" smtClean="0"/>
            </a:br>
            <a:r>
              <a:rPr lang="en-US" sz="4000" smtClean="0"/>
              <a:t>&amp; Multinational Businesses</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457200" y="579438"/>
            <a:ext cx="8229600" cy="4525962"/>
          </a:xfrm>
        </p:spPr>
        <p:txBody>
          <a:bodyPr/>
          <a:lstStyle/>
          <a:p>
            <a:pPr eaLnBrk="1" hangingPunct="1"/>
            <a:r>
              <a:rPr lang="en-US" altLang="en-US" sz="3200" dirty="0" smtClean="0"/>
              <a:t>It may be difficult or very expensive to establish new businesses in several countries</a:t>
            </a:r>
          </a:p>
          <a:p>
            <a:pPr eaLnBrk="1" hangingPunct="1"/>
            <a:r>
              <a:rPr lang="en-US" altLang="en-US" sz="3200" dirty="0" smtClean="0"/>
              <a:t>Business owners may not be confident that they have the knowledge and experience for successful foreign operations.</a:t>
            </a:r>
          </a:p>
          <a:p>
            <a:pPr eaLnBrk="1" hangingPunct="1"/>
            <a:r>
              <a:rPr lang="en-US" altLang="en-US" sz="3200" dirty="0" smtClean="0"/>
              <a:t>One way to overcome those problems is by establishing a joint venture.</a:t>
            </a:r>
          </a:p>
        </p:txBody>
      </p:sp>
      <p:sp>
        <p:nvSpPr>
          <p:cNvPr id="2355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AEB831C4-B1B9-4A4E-8AE9-5DA71FDFB837}" type="slidenum">
              <a:rPr lang="en-US" altLang="en-US" sz="1000" smtClean="0">
                <a:latin typeface="Arial" charset="0"/>
              </a:rPr>
              <a:pPr eaLnBrk="1" hangingPunct="1">
                <a:spcBef>
                  <a:spcPct val="0"/>
                </a:spcBef>
                <a:buClrTx/>
                <a:buSzTx/>
                <a:buFontTx/>
                <a:buNone/>
              </a:pPr>
              <a:t>15</a:t>
            </a:fld>
            <a:endParaRPr lang="en-US" altLang="en-US" sz="1000" smtClean="0">
              <a:latin typeface="Arial" charset="0"/>
            </a:endParaRP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5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52400" y="1304131"/>
            <a:ext cx="9220200" cy="4906963"/>
          </a:xfrm>
        </p:spPr>
        <p:txBody>
          <a:bodyPr/>
          <a:lstStyle/>
          <a:p>
            <a:pPr eaLnBrk="1" hangingPunct="1">
              <a:lnSpc>
                <a:spcPct val="90000"/>
              </a:lnSpc>
            </a:pPr>
            <a:r>
              <a:rPr lang="en-US" altLang="en-US" sz="2600" dirty="0" smtClean="0"/>
              <a:t>A joint venture developed for international business usually involves a company from each of the countries.</a:t>
            </a:r>
          </a:p>
          <a:p>
            <a:pPr eaLnBrk="1" hangingPunct="1">
              <a:lnSpc>
                <a:spcPct val="90000"/>
              </a:lnSpc>
            </a:pPr>
            <a:r>
              <a:rPr lang="en-US" altLang="en-US" sz="2600" dirty="0" smtClean="0"/>
              <a:t>Two automobile manufacturers may decide to cooperate in producing an automobile that will be sold in both countries.</a:t>
            </a:r>
          </a:p>
          <a:p>
            <a:pPr eaLnBrk="1" hangingPunct="1">
              <a:lnSpc>
                <a:spcPct val="90000"/>
              </a:lnSpc>
            </a:pPr>
            <a:r>
              <a:rPr lang="en-US" altLang="en-US" sz="2600" dirty="0" smtClean="0"/>
              <a:t>Each has an understanding of the customers and competition in their own country and has production facilities and dealers already established.</a:t>
            </a:r>
          </a:p>
          <a:p>
            <a:pPr eaLnBrk="1" hangingPunct="1">
              <a:lnSpc>
                <a:spcPct val="90000"/>
              </a:lnSpc>
            </a:pPr>
            <a:r>
              <a:rPr lang="en-US" altLang="en-US" sz="2600" dirty="0" smtClean="0"/>
              <a:t>Sometimes a manufacturer in one country will develop a joint venture with a retailer with another country to take advantage with the expertise of each.</a:t>
            </a: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D9DB68B5-E023-4A2F-B763-FA91ED5F0AE3}" type="slidenum">
              <a:rPr lang="en-US" altLang="en-US" sz="1000" smtClean="0">
                <a:latin typeface="Arial" charset="0"/>
              </a:rPr>
              <a:pPr eaLnBrk="1" hangingPunct="1">
                <a:spcBef>
                  <a:spcPct val="0"/>
                </a:spcBef>
                <a:buClrTx/>
                <a:buSzTx/>
                <a:buFontTx/>
                <a:buNone/>
              </a:pPr>
              <a:t>16</a:t>
            </a:fld>
            <a:endParaRPr lang="en-US" altLang="en-US" sz="1000" smtClean="0">
              <a:latin typeface="Arial" charset="0"/>
            </a:endParaRPr>
          </a:p>
        </p:txBody>
      </p:sp>
      <p:sp>
        <p:nvSpPr>
          <p:cNvPr id="14339" name="Rectangle 2"/>
          <p:cNvSpPr>
            <a:spLocks noGrp="1" noChangeArrowheads="1"/>
          </p:cNvSpPr>
          <p:nvPr>
            <p:ph type="title"/>
          </p:nvPr>
        </p:nvSpPr>
        <p:spPr>
          <a:xfrm>
            <a:off x="152400" y="76200"/>
            <a:ext cx="8991600" cy="1524000"/>
          </a:xfrm>
        </p:spPr>
        <p:txBody>
          <a:bodyPr>
            <a:noAutofit/>
          </a:bodyPr>
          <a:lstStyle/>
          <a:p>
            <a:pPr eaLnBrk="1" fontAlgn="auto" hangingPunct="1">
              <a:spcAft>
                <a:spcPts val="0"/>
              </a:spcAft>
              <a:defRPr/>
            </a:pPr>
            <a:r>
              <a:rPr lang="en-US" sz="2800" u="sng" dirty="0" smtClean="0"/>
              <a:t>Joint venture </a:t>
            </a:r>
            <a:r>
              <a:rPr lang="en-US" sz="2800" dirty="0" smtClean="0"/>
              <a:t>– an agreement between independent companies to participate in common business activities</a:t>
            </a:r>
            <a:br>
              <a:rPr lang="en-US" sz="2800" dirty="0" smtClean="0"/>
            </a:br>
            <a:endParaRPr lang="en-US" sz="2800" dirty="0" smtClean="0"/>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pPr eaLnBrk="1" hangingPunct="1"/>
            <a:r>
              <a:rPr lang="en-US" altLang="en-US" dirty="0" smtClean="0"/>
              <a:t>Go online and search for a joint venture</a:t>
            </a:r>
          </a:p>
          <a:p>
            <a:pPr eaLnBrk="1" hangingPunct="1"/>
            <a:r>
              <a:rPr lang="en-US" altLang="en-US" dirty="0" smtClean="0"/>
              <a:t>Print the article</a:t>
            </a:r>
          </a:p>
          <a:p>
            <a:pPr eaLnBrk="1" hangingPunct="1"/>
            <a:r>
              <a:rPr lang="en-US" altLang="en-US" dirty="0" smtClean="0"/>
              <a:t>Summarize it in a minimum of 5 sentences</a:t>
            </a:r>
          </a:p>
          <a:p>
            <a:pPr eaLnBrk="1" hangingPunct="1"/>
            <a:r>
              <a:rPr lang="en-US" altLang="en-US" dirty="0" smtClean="0"/>
              <a:t>Staple and hand-in</a:t>
            </a:r>
          </a:p>
          <a:p>
            <a:pPr eaLnBrk="1" hangingPunct="1"/>
            <a:r>
              <a:rPr lang="en-US" altLang="en-US" dirty="0" smtClean="0"/>
              <a:t>Be sure to add your name</a:t>
            </a:r>
          </a:p>
          <a:p>
            <a:pPr eaLnBrk="1" hangingPunct="1"/>
            <a:r>
              <a:rPr lang="en-US" altLang="en-US" dirty="0" smtClean="0"/>
              <a:t>We will be sharing your articles tomorrow</a:t>
            </a:r>
          </a:p>
        </p:txBody>
      </p:sp>
      <p:sp>
        <p:nvSpPr>
          <p:cNvPr id="3" name="Title 2"/>
          <p:cNvSpPr>
            <a:spLocks noGrp="1"/>
          </p:cNvSpPr>
          <p:nvPr>
            <p:ph type="title"/>
          </p:nvPr>
        </p:nvSpPr>
        <p:spPr/>
        <p:txBody>
          <a:bodyPr/>
          <a:lstStyle/>
          <a:p>
            <a:pPr eaLnBrk="1" hangingPunct="1">
              <a:defRPr/>
            </a:pPr>
            <a:r>
              <a:rPr lang="en-US" dirty="0" smtClean="0"/>
              <a:t>Joint Venture</a:t>
            </a:r>
            <a:endParaRPr lang="en-US" dirty="0"/>
          </a:p>
        </p:txBody>
      </p:sp>
      <p:sp>
        <p:nvSpPr>
          <p:cNvPr id="2560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11585E2B-09CE-40C7-B47B-EEDBF54DBAA0}" type="slidenum">
              <a:rPr lang="en-US" altLang="en-US" sz="1000" smtClean="0">
                <a:latin typeface="Arial" charset="0"/>
              </a:rPr>
              <a:pPr eaLnBrk="1" hangingPunct="1">
                <a:spcBef>
                  <a:spcPct val="0"/>
                </a:spcBef>
                <a:buClrTx/>
                <a:buSzTx/>
                <a:buFontTx/>
                <a:buNone/>
              </a:pPr>
              <a:t>17</a:t>
            </a:fld>
            <a:endParaRPr lang="en-US" altLang="en-US" sz="1000" smtClean="0">
              <a:latin typeface="Arial"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0" y="609600"/>
            <a:ext cx="9144000" cy="5334000"/>
          </a:xfrm>
        </p:spPr>
        <p:txBody>
          <a:bodyPr/>
          <a:lstStyle/>
          <a:p>
            <a:pPr eaLnBrk="1" hangingPunct="1">
              <a:lnSpc>
                <a:spcPct val="80000"/>
              </a:lnSpc>
            </a:pPr>
            <a:r>
              <a:rPr lang="en-US" altLang="en-US" dirty="0" smtClean="0"/>
              <a:t>Companies that operate in many countries and regularly engage in international business are multinational businesses.</a:t>
            </a:r>
          </a:p>
          <a:p>
            <a:pPr eaLnBrk="1" hangingPunct="1">
              <a:lnSpc>
                <a:spcPct val="80000"/>
              </a:lnSpc>
            </a:pPr>
            <a:r>
              <a:rPr lang="en-US" altLang="en-US" dirty="0" smtClean="0"/>
              <a:t>Multinational businesses think and operate globally.</a:t>
            </a:r>
          </a:p>
          <a:p>
            <a:pPr eaLnBrk="1" hangingPunct="1">
              <a:lnSpc>
                <a:spcPct val="80000"/>
              </a:lnSpc>
            </a:pPr>
            <a:r>
              <a:rPr lang="en-US" altLang="en-US" dirty="0" smtClean="0"/>
              <a:t>Their managers understand how to plan and market products successfully in many countries and are continuously looking for new opportunities throughout the world.</a:t>
            </a:r>
          </a:p>
          <a:p>
            <a:pPr eaLnBrk="1" hangingPunct="1">
              <a:lnSpc>
                <a:spcPct val="80000"/>
              </a:lnSpc>
            </a:pPr>
            <a:r>
              <a:rPr lang="en-US" altLang="en-US" dirty="0" smtClean="0"/>
              <a:t>Successful multinational businesses have adopted the marketing concept.</a:t>
            </a:r>
          </a:p>
          <a:p>
            <a:pPr eaLnBrk="1" hangingPunct="1">
              <a:lnSpc>
                <a:spcPct val="80000"/>
              </a:lnSpc>
            </a:pPr>
            <a:r>
              <a:rPr lang="en-US" altLang="en-US" dirty="0" smtClean="0"/>
              <a:t>They recognize that consumers in various countries have different needs and require unique marketing mixes.</a:t>
            </a:r>
          </a:p>
          <a:p>
            <a:pPr lvl="1" eaLnBrk="1" hangingPunct="1">
              <a:lnSpc>
                <a:spcPct val="80000"/>
              </a:lnSpc>
            </a:pPr>
            <a:r>
              <a:rPr lang="en-US" altLang="en-US" dirty="0" smtClean="0">
                <a:solidFill>
                  <a:srgbClr val="FF0000"/>
                </a:solidFill>
              </a:rPr>
              <a:t>Checkpoint, pg. 101 – </a:t>
            </a:r>
            <a:r>
              <a:rPr lang="en-US" altLang="en-US" sz="2500" dirty="0" smtClean="0">
                <a:solidFill>
                  <a:srgbClr val="FF0000"/>
                </a:solidFill>
              </a:rPr>
              <a:t>What is the difference between </a:t>
            </a:r>
          </a:p>
          <a:p>
            <a:pPr marL="630238" lvl="2" indent="0" eaLnBrk="1" hangingPunct="1">
              <a:lnSpc>
                <a:spcPct val="80000"/>
              </a:lnSpc>
              <a:buNone/>
            </a:pPr>
            <a:r>
              <a:rPr lang="en-US" altLang="en-US" dirty="0">
                <a:solidFill>
                  <a:srgbClr val="FF0000"/>
                </a:solidFill>
              </a:rPr>
              <a:t> </a:t>
            </a:r>
            <a:r>
              <a:rPr lang="en-US" altLang="en-US" dirty="0" smtClean="0">
                <a:solidFill>
                  <a:srgbClr val="FF0000"/>
                </a:solidFill>
              </a:rPr>
              <a:t>      exporting and importing?</a:t>
            </a:r>
          </a:p>
        </p:txBody>
      </p:sp>
      <p:sp>
        <p:nvSpPr>
          <p:cNvPr id="2662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90FD14CF-8FFD-42EB-8FAB-A4D8DCE49890}" type="slidenum">
              <a:rPr lang="en-US" altLang="en-US" sz="1000" smtClean="0">
                <a:latin typeface="Arial" charset="0"/>
              </a:rPr>
              <a:pPr eaLnBrk="1" hangingPunct="1">
                <a:spcBef>
                  <a:spcPct val="0"/>
                </a:spcBef>
                <a:buClrTx/>
                <a:buSzTx/>
                <a:buFontTx/>
                <a:buNone/>
              </a:pPr>
              <a:t>18</a:t>
            </a:fld>
            <a:endParaRPr lang="en-US" altLang="en-US" sz="1000" smtClean="0">
              <a:latin typeface="Arial" charset="0"/>
            </a:endParaRPr>
          </a:p>
        </p:txBody>
      </p:sp>
      <p:sp>
        <p:nvSpPr>
          <p:cNvPr id="15363" name="Rectangle 2"/>
          <p:cNvSpPr>
            <a:spLocks noGrp="1" noChangeArrowheads="1"/>
          </p:cNvSpPr>
          <p:nvPr>
            <p:ph type="title"/>
          </p:nvPr>
        </p:nvSpPr>
        <p:spPr>
          <a:xfrm>
            <a:off x="76200" y="-152400"/>
            <a:ext cx="8229600" cy="1143000"/>
          </a:xfrm>
        </p:spPr>
        <p:txBody>
          <a:bodyPr/>
          <a:lstStyle/>
          <a:p>
            <a:pPr eaLnBrk="1" fontAlgn="auto" hangingPunct="1">
              <a:spcAft>
                <a:spcPts val="0"/>
              </a:spcAft>
              <a:defRPr/>
            </a:pPr>
            <a:r>
              <a:rPr lang="en-US" dirty="0" smtClean="0"/>
              <a:t>Multinational Business</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626">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626">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662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457200" y="1371600"/>
            <a:ext cx="8382000" cy="4525963"/>
          </a:xfrm>
        </p:spPr>
        <p:txBody>
          <a:bodyPr/>
          <a:lstStyle/>
          <a:p>
            <a:pPr eaLnBrk="1" hangingPunct="1">
              <a:lnSpc>
                <a:spcPct val="80000"/>
              </a:lnSpc>
            </a:pPr>
            <a:r>
              <a:rPr lang="en-US" altLang="en-US" sz="2800" dirty="0" smtClean="0"/>
              <a:t>Every time a product or service is sold to a customer, all of the marketing functions need to be performed.</a:t>
            </a:r>
          </a:p>
          <a:p>
            <a:pPr eaLnBrk="1" hangingPunct="1">
              <a:lnSpc>
                <a:spcPct val="80000"/>
              </a:lnSpc>
            </a:pPr>
            <a:r>
              <a:rPr lang="en-US" altLang="en-US" sz="2800" dirty="0" smtClean="0"/>
              <a:t>This is true in international business as well.</a:t>
            </a:r>
          </a:p>
          <a:p>
            <a:pPr eaLnBrk="1" hangingPunct="1">
              <a:lnSpc>
                <a:spcPct val="80000"/>
              </a:lnSpc>
            </a:pPr>
            <a:r>
              <a:rPr lang="en-US" altLang="en-US" sz="2800" dirty="0" smtClean="0"/>
              <a:t>However, companies often make a mistake in believing that a marking mix that was successful in one country will be successful in another country.</a:t>
            </a:r>
          </a:p>
          <a:p>
            <a:pPr eaLnBrk="1" hangingPunct="1">
              <a:lnSpc>
                <a:spcPct val="80000"/>
              </a:lnSpc>
            </a:pPr>
            <a:r>
              <a:rPr lang="en-US" altLang="en-US" sz="2800" dirty="0" smtClean="0"/>
              <a:t>While all of the marketing functions will need to be performed, they may be quite different when serving customers in another country.</a:t>
            </a:r>
          </a:p>
        </p:txBody>
      </p:sp>
      <p:sp>
        <p:nvSpPr>
          <p:cNvPr id="2765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589BB093-D154-4037-8ACE-754BAC9AEC7A}" type="slidenum">
              <a:rPr lang="en-US" altLang="en-US" sz="1000" smtClean="0">
                <a:latin typeface="Arial" charset="0"/>
              </a:rPr>
              <a:pPr eaLnBrk="1" hangingPunct="1">
                <a:spcBef>
                  <a:spcPct val="0"/>
                </a:spcBef>
                <a:buClrTx/>
                <a:buSzTx/>
                <a:buFontTx/>
                <a:buNone/>
              </a:pPr>
              <a:t>19</a:t>
            </a:fld>
            <a:endParaRPr lang="en-US" altLang="en-US" sz="1000" smtClean="0">
              <a:latin typeface="Arial" charset="0"/>
            </a:endParaRPr>
          </a:p>
        </p:txBody>
      </p:sp>
      <p:sp>
        <p:nvSpPr>
          <p:cNvPr id="16387"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t>International Marketing Activities</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a:xfrm>
            <a:off x="457200" y="1481138"/>
            <a:ext cx="8229600" cy="4005262"/>
          </a:xfrm>
        </p:spPr>
        <p:txBody>
          <a:bodyPr/>
          <a:lstStyle/>
          <a:p>
            <a:r>
              <a:rPr lang="en-US" altLang="en-US" dirty="0" smtClean="0"/>
              <a:t>How do you feel when you see a franchise you are familiar with in a new city?</a:t>
            </a:r>
          </a:p>
          <a:p>
            <a:r>
              <a:rPr lang="en-US" altLang="en-US" dirty="0" smtClean="0"/>
              <a:t>Would you feel the same way if they saw a fast-food restaurant you were not familiar with?</a:t>
            </a:r>
          </a:p>
          <a:p>
            <a:r>
              <a:rPr lang="en-US" altLang="en-US" dirty="0" smtClean="0"/>
              <a:t>As the US becomes more diverse, will fast-food franchises need to provide different marketing mixes to meet the needs of different </a:t>
            </a:r>
            <a:r>
              <a:rPr lang="en-US" altLang="en-US" dirty="0" smtClean="0"/>
              <a:t>cultural </a:t>
            </a:r>
            <a:r>
              <a:rPr lang="en-US" altLang="en-US" dirty="0" smtClean="0"/>
              <a:t>and ethnic groups</a:t>
            </a:r>
            <a:r>
              <a:rPr lang="en-US" altLang="en-US" dirty="0" smtClean="0"/>
              <a:t>?</a:t>
            </a:r>
            <a:endParaRPr lang="en-US" altLang="en-US" dirty="0" smtClean="0"/>
          </a:p>
        </p:txBody>
      </p:sp>
      <p:sp>
        <p:nvSpPr>
          <p:cNvPr id="3" name="Title 2"/>
          <p:cNvSpPr>
            <a:spLocks noGrp="1"/>
          </p:cNvSpPr>
          <p:nvPr>
            <p:ph type="title"/>
          </p:nvPr>
        </p:nvSpPr>
        <p:spPr/>
        <p:txBody>
          <a:bodyPr/>
          <a:lstStyle/>
          <a:p>
            <a:pPr>
              <a:defRPr/>
            </a:pPr>
            <a:r>
              <a:rPr lang="en-US" dirty="0" smtClean="0"/>
              <a:t>Ask yourself this…</a:t>
            </a:r>
            <a:endParaRPr lang="en-US" dirty="0"/>
          </a:p>
        </p:txBody>
      </p:sp>
      <p:sp>
        <p:nvSpPr>
          <p:cNvPr id="1024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D0D6697-704D-44D8-9ED8-D20A4E85B8A4}" type="slidenum">
              <a:rPr lang="en-US" altLang="en-US" smtClean="0"/>
              <a:pPr eaLnBrk="1" hangingPunct="1"/>
              <a:t>2</a:t>
            </a:fld>
            <a:endParaRPr lang="en-US" altLang="en-US" smtClean="0"/>
          </a:p>
        </p:txBody>
      </p:sp>
      <p:pic>
        <p:nvPicPr>
          <p:cNvPr id="1024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50" y="5715000"/>
            <a:ext cx="9937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6"/>
          <p:cNvSpPr>
            <a:spLocks noGrp="1"/>
          </p:cNvSpPr>
          <p:nvPr>
            <p:ph idx="1"/>
          </p:nvPr>
        </p:nvSpPr>
        <p:spPr/>
        <p:txBody>
          <a:bodyPr/>
          <a:lstStyle/>
          <a:p>
            <a:r>
              <a:rPr lang="en-US" altLang="en-US" dirty="0" smtClean="0"/>
              <a:t>Product/Service Management</a:t>
            </a:r>
          </a:p>
          <a:p>
            <a:r>
              <a:rPr lang="en-US" altLang="en-US" dirty="0" smtClean="0"/>
              <a:t>Distribution</a:t>
            </a:r>
          </a:p>
          <a:p>
            <a:r>
              <a:rPr lang="en-US" altLang="en-US" dirty="0" smtClean="0"/>
              <a:t>Selling</a:t>
            </a:r>
          </a:p>
          <a:p>
            <a:r>
              <a:rPr lang="en-US" altLang="en-US" dirty="0" smtClean="0"/>
              <a:t>Marketing-Information Management</a:t>
            </a:r>
          </a:p>
          <a:p>
            <a:r>
              <a:rPr lang="en-US" altLang="en-US" dirty="0" smtClean="0"/>
              <a:t>Financing</a:t>
            </a:r>
          </a:p>
          <a:p>
            <a:r>
              <a:rPr lang="en-US" altLang="en-US" dirty="0" smtClean="0"/>
              <a:t>Pricing</a:t>
            </a:r>
          </a:p>
          <a:p>
            <a:r>
              <a:rPr lang="en-US" altLang="en-US" dirty="0" smtClean="0"/>
              <a:t>Promotion</a:t>
            </a:r>
          </a:p>
        </p:txBody>
      </p:sp>
      <p:sp>
        <p:nvSpPr>
          <p:cNvPr id="6" name="Title 5"/>
          <p:cNvSpPr>
            <a:spLocks noGrp="1"/>
          </p:cNvSpPr>
          <p:nvPr>
            <p:ph type="title"/>
          </p:nvPr>
        </p:nvSpPr>
        <p:spPr/>
        <p:txBody>
          <a:bodyPr/>
          <a:lstStyle/>
          <a:p>
            <a:pPr>
              <a:defRPr/>
            </a:pPr>
            <a:r>
              <a:rPr lang="en-US" dirty="0" smtClean="0"/>
              <a:t>7 Marketing Functions</a:t>
            </a:r>
            <a:endParaRPr lang="en-US" dirty="0"/>
          </a:p>
        </p:txBody>
      </p:sp>
      <p:sp>
        <p:nvSpPr>
          <p:cNvPr id="2867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E65FB008-D5AA-481C-B590-98FE9ABA6D1C}" type="slidenum">
              <a:rPr lang="en-US" altLang="en-US" sz="1000" smtClean="0">
                <a:latin typeface="Arial" charset="0"/>
              </a:rPr>
              <a:pPr eaLnBrk="1" hangingPunct="1">
                <a:spcBef>
                  <a:spcPct val="0"/>
                </a:spcBef>
                <a:buClrTx/>
                <a:buSzTx/>
                <a:buFontTx/>
                <a:buNone/>
              </a:pPr>
              <a:t>20</a:t>
            </a:fld>
            <a:endParaRPr lang="en-US" altLang="en-US" sz="1000" smtClean="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32" y="5486399"/>
            <a:ext cx="9937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6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6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6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6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67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67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67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3"/>
          <p:cNvSpPr>
            <a:spLocks noGrp="1" noChangeArrowheads="1"/>
          </p:cNvSpPr>
          <p:nvPr>
            <p:ph idx="1"/>
          </p:nvPr>
        </p:nvSpPr>
        <p:spPr>
          <a:xfrm>
            <a:off x="762000" y="1219200"/>
            <a:ext cx="8229600" cy="5410200"/>
          </a:xfrm>
        </p:spPr>
        <p:txBody>
          <a:bodyPr>
            <a:normAutofit fontScale="92500"/>
          </a:bodyPr>
          <a:lstStyle/>
          <a:p>
            <a:pPr marL="365760" indent="-256032" eaLnBrk="1" fontAlgn="auto" hangingPunct="1">
              <a:lnSpc>
                <a:spcPct val="90000"/>
              </a:lnSpc>
              <a:spcAft>
                <a:spcPts val="0"/>
              </a:spcAft>
              <a:buFont typeface="Wingdings 3"/>
              <a:buChar char=""/>
              <a:defRPr/>
            </a:pPr>
            <a:r>
              <a:rPr lang="en-US" sz="3000" dirty="0" smtClean="0"/>
              <a:t>Products and services need to be designed to meet the unique needs of a target market.</a:t>
            </a:r>
          </a:p>
          <a:p>
            <a:pPr marL="365760" indent="-256032" eaLnBrk="1" fontAlgn="auto" hangingPunct="1">
              <a:lnSpc>
                <a:spcPct val="90000"/>
              </a:lnSpc>
              <a:spcAft>
                <a:spcPts val="0"/>
              </a:spcAft>
              <a:buFont typeface="Wingdings 3"/>
              <a:buChar char=""/>
              <a:defRPr/>
            </a:pPr>
            <a:r>
              <a:rPr lang="en-US" sz="3000" dirty="0" smtClean="0"/>
              <a:t>Often fewer features and options are offered on products sold in other countries.</a:t>
            </a:r>
          </a:p>
          <a:p>
            <a:pPr marL="365760" indent="-256032" eaLnBrk="1" fontAlgn="auto" hangingPunct="1">
              <a:lnSpc>
                <a:spcPct val="90000"/>
              </a:lnSpc>
              <a:spcAft>
                <a:spcPts val="0"/>
              </a:spcAft>
              <a:buFont typeface="Wingdings 3"/>
              <a:buChar char=""/>
              <a:defRPr/>
            </a:pPr>
            <a:r>
              <a:rPr lang="en-US" sz="3000" dirty="0" smtClean="0"/>
              <a:t>Packaging may need to be redesigned to offer additional protection for shipping and storage.</a:t>
            </a:r>
          </a:p>
          <a:p>
            <a:pPr marL="365760" indent="-256032" eaLnBrk="1" fontAlgn="auto" hangingPunct="1">
              <a:lnSpc>
                <a:spcPct val="90000"/>
              </a:lnSpc>
              <a:spcAft>
                <a:spcPts val="0"/>
              </a:spcAft>
              <a:buFont typeface="Wingdings 3"/>
              <a:buChar char=""/>
              <a:defRPr/>
            </a:pPr>
            <a:r>
              <a:rPr lang="en-US" sz="3000" dirty="0" smtClean="0"/>
              <a:t>A brand name may not translate well into another language.</a:t>
            </a:r>
          </a:p>
          <a:p>
            <a:pPr marL="365760" indent="-256032" eaLnBrk="1" fontAlgn="auto" hangingPunct="1">
              <a:lnSpc>
                <a:spcPct val="90000"/>
              </a:lnSpc>
              <a:spcAft>
                <a:spcPts val="0"/>
              </a:spcAft>
              <a:buFont typeface="Wingdings 3"/>
              <a:buChar char=""/>
              <a:defRPr/>
            </a:pPr>
            <a:r>
              <a:rPr lang="en-US" sz="3000" dirty="0" smtClean="0"/>
              <a:t>There may be quite different expectations for customer service offered with the product.</a:t>
            </a:r>
          </a:p>
        </p:txBody>
      </p:sp>
      <p:sp>
        <p:nvSpPr>
          <p:cNvPr id="2969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7C3B2BEF-4D90-418E-A7CF-B7B1DF937F4B}" type="slidenum">
              <a:rPr lang="en-US" altLang="en-US" sz="1000" smtClean="0">
                <a:latin typeface="Arial" charset="0"/>
              </a:rPr>
              <a:pPr eaLnBrk="1" hangingPunct="1">
                <a:spcBef>
                  <a:spcPct val="0"/>
                </a:spcBef>
                <a:buClrTx/>
                <a:buSzTx/>
                <a:buFontTx/>
                <a:buNone/>
              </a:pPr>
              <a:t>21</a:t>
            </a:fld>
            <a:endParaRPr lang="en-US" altLang="en-US" sz="1000" smtClean="0">
              <a:latin typeface="Arial" charset="0"/>
            </a:endParaRPr>
          </a:p>
        </p:txBody>
      </p:sp>
      <p:sp>
        <p:nvSpPr>
          <p:cNvPr id="17411" name="Rectangle 2"/>
          <p:cNvSpPr>
            <a:spLocks noGrp="1" noChangeArrowheads="1"/>
          </p:cNvSpPr>
          <p:nvPr>
            <p:ph type="title"/>
          </p:nvPr>
        </p:nvSpPr>
        <p:spPr>
          <a:xfrm>
            <a:off x="457200" y="228600"/>
            <a:ext cx="8229600" cy="1143000"/>
          </a:xfrm>
        </p:spPr>
        <p:txBody>
          <a:bodyPr/>
          <a:lstStyle/>
          <a:p>
            <a:pPr eaLnBrk="1" fontAlgn="auto" hangingPunct="1">
              <a:spcAft>
                <a:spcPts val="0"/>
              </a:spcAft>
              <a:defRPr/>
            </a:pPr>
            <a:r>
              <a:rPr lang="en-US" dirty="0" smtClean="0"/>
              <a:t>Product/Service Management</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4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4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p:txBody>
          <a:bodyPr/>
          <a:lstStyle/>
          <a:p>
            <a:pPr eaLnBrk="1" hangingPunct="1">
              <a:lnSpc>
                <a:spcPct val="80000"/>
              </a:lnSpc>
            </a:pPr>
            <a:r>
              <a:rPr lang="en-US" altLang="en-US" sz="2800" dirty="0" smtClean="0"/>
              <a:t>Distribution procedures are often a challenge in international marketing. </a:t>
            </a:r>
          </a:p>
          <a:p>
            <a:pPr eaLnBrk="1" hangingPunct="1">
              <a:lnSpc>
                <a:spcPct val="80000"/>
              </a:lnSpc>
            </a:pPr>
            <a:r>
              <a:rPr lang="en-US" altLang="en-US" sz="2800" dirty="0" smtClean="0"/>
              <a:t>Decisions must be made on how to move the product from one country to another and then distribute it to the locations where it will be sold.</a:t>
            </a:r>
          </a:p>
          <a:p>
            <a:pPr eaLnBrk="1" hangingPunct="1">
              <a:lnSpc>
                <a:spcPct val="80000"/>
              </a:lnSpc>
            </a:pPr>
            <a:r>
              <a:rPr lang="en-US" altLang="en-US" sz="2800" dirty="0" smtClean="0"/>
              <a:t>Activities must be carefully timed to make sure products are available to customers when they want them.</a:t>
            </a:r>
          </a:p>
          <a:p>
            <a:pPr eaLnBrk="1" hangingPunct="1">
              <a:lnSpc>
                <a:spcPct val="80000"/>
              </a:lnSpc>
            </a:pPr>
            <a:r>
              <a:rPr lang="en-US" altLang="en-US" sz="2800" dirty="0" smtClean="0"/>
              <a:t>There may be laws that restrict distribution or require that local companies participate in the distribution process.</a:t>
            </a:r>
          </a:p>
        </p:txBody>
      </p:sp>
      <p:sp>
        <p:nvSpPr>
          <p:cNvPr id="3072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2595AFA4-A3D5-496A-B828-98E3738EDA6B}" type="slidenum">
              <a:rPr lang="en-US" altLang="en-US" sz="1000" smtClean="0">
                <a:latin typeface="Arial" charset="0"/>
              </a:rPr>
              <a:pPr eaLnBrk="1" hangingPunct="1">
                <a:spcBef>
                  <a:spcPct val="0"/>
                </a:spcBef>
                <a:buClrTx/>
                <a:buSzTx/>
                <a:buFontTx/>
                <a:buNone/>
              </a:pPr>
              <a:t>22</a:t>
            </a:fld>
            <a:endParaRPr lang="en-US" altLang="en-US" sz="1000" smtClean="0">
              <a:latin typeface="Arial" charset="0"/>
            </a:endParaRPr>
          </a:p>
        </p:txBody>
      </p:sp>
      <p:sp>
        <p:nvSpPr>
          <p:cNvPr id="18435" name="Rectangle 2"/>
          <p:cNvSpPr>
            <a:spLocks noGrp="1" noChangeArrowheads="1"/>
          </p:cNvSpPr>
          <p:nvPr>
            <p:ph type="title"/>
          </p:nvPr>
        </p:nvSpPr>
        <p:spPr/>
        <p:txBody>
          <a:bodyPr/>
          <a:lstStyle/>
          <a:p>
            <a:pPr eaLnBrk="1" fontAlgn="auto" hangingPunct="1">
              <a:spcAft>
                <a:spcPts val="0"/>
              </a:spcAft>
              <a:defRPr/>
            </a:pPr>
            <a:r>
              <a:rPr lang="en-US" dirty="0" smtClean="0"/>
              <a:t>Distribution</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p:txBody>
          <a:bodyPr/>
          <a:lstStyle/>
          <a:p>
            <a:pPr eaLnBrk="1" hangingPunct="1">
              <a:lnSpc>
                <a:spcPct val="90000"/>
              </a:lnSpc>
            </a:pPr>
            <a:r>
              <a:rPr lang="en-US" altLang="en-US" sz="3200" dirty="0" smtClean="0"/>
              <a:t>A country’s customs are very important in selling.</a:t>
            </a:r>
          </a:p>
          <a:p>
            <a:pPr eaLnBrk="1" hangingPunct="1">
              <a:lnSpc>
                <a:spcPct val="90000"/>
              </a:lnSpc>
            </a:pPr>
            <a:r>
              <a:rPr lang="en-US" altLang="en-US" sz="3200" dirty="0" smtClean="0"/>
              <a:t>Salespeople are involved in face-to-face contact with customers.</a:t>
            </a:r>
          </a:p>
          <a:p>
            <a:pPr eaLnBrk="1" hangingPunct="1">
              <a:lnSpc>
                <a:spcPct val="90000"/>
              </a:lnSpc>
            </a:pPr>
            <a:r>
              <a:rPr lang="en-US" altLang="en-US" sz="3200" dirty="0" smtClean="0"/>
              <a:t>Body language, forms of greetings, being too formal or informal, and customers such as presenting business cards and gifts play an important role in successful selling. </a:t>
            </a:r>
          </a:p>
        </p:txBody>
      </p:sp>
      <p:sp>
        <p:nvSpPr>
          <p:cNvPr id="3174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9DF5AAEE-1474-4ABA-86C1-F92E8AE3040E}" type="slidenum">
              <a:rPr lang="en-US" altLang="en-US" sz="1000" smtClean="0">
                <a:latin typeface="Arial" charset="0"/>
              </a:rPr>
              <a:pPr eaLnBrk="1" hangingPunct="1">
                <a:spcBef>
                  <a:spcPct val="0"/>
                </a:spcBef>
                <a:buClrTx/>
                <a:buSzTx/>
                <a:buFontTx/>
                <a:buNone/>
              </a:pPr>
              <a:t>23</a:t>
            </a:fld>
            <a:endParaRPr lang="en-US" altLang="en-US" sz="1000" smtClean="0">
              <a:latin typeface="Arial" charset="0"/>
            </a:endParaRPr>
          </a:p>
        </p:txBody>
      </p:sp>
      <p:sp>
        <p:nvSpPr>
          <p:cNvPr id="19459" name="Rectangle 2"/>
          <p:cNvSpPr>
            <a:spLocks noGrp="1" noChangeArrowheads="1"/>
          </p:cNvSpPr>
          <p:nvPr>
            <p:ph type="title"/>
          </p:nvPr>
        </p:nvSpPr>
        <p:spPr/>
        <p:txBody>
          <a:bodyPr/>
          <a:lstStyle/>
          <a:p>
            <a:pPr eaLnBrk="1" fontAlgn="auto" hangingPunct="1">
              <a:spcAft>
                <a:spcPts val="0"/>
              </a:spcAft>
              <a:defRPr/>
            </a:pPr>
            <a:r>
              <a:rPr lang="en-US" smtClean="0"/>
              <a:t>Selling</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96" y="571067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4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lstStyle/>
          <a:p>
            <a:pPr eaLnBrk="1" hangingPunct="1">
              <a:lnSpc>
                <a:spcPct val="90000"/>
              </a:lnSpc>
            </a:pPr>
            <a:r>
              <a:rPr lang="en-US" altLang="en-US" dirty="0" smtClean="0"/>
              <a:t>Accurate and adequate market information is essential for planning marketing.</a:t>
            </a:r>
          </a:p>
          <a:p>
            <a:pPr eaLnBrk="1" hangingPunct="1">
              <a:lnSpc>
                <a:spcPct val="90000"/>
              </a:lnSpc>
            </a:pPr>
            <a:r>
              <a:rPr lang="en-US" altLang="en-US" dirty="0" smtClean="0"/>
              <a:t>Marketing research will be needed to identify target markets and their needs.</a:t>
            </a:r>
          </a:p>
          <a:p>
            <a:pPr eaLnBrk="1" hangingPunct="1">
              <a:lnSpc>
                <a:spcPct val="90000"/>
              </a:lnSpc>
            </a:pPr>
            <a:r>
              <a:rPr lang="en-US" altLang="en-US" dirty="0" smtClean="0"/>
              <a:t>Research procedures that are useful in one country may not be acceptable in another.</a:t>
            </a:r>
          </a:p>
          <a:p>
            <a:pPr eaLnBrk="1" hangingPunct="1">
              <a:lnSpc>
                <a:spcPct val="90000"/>
              </a:lnSpc>
            </a:pPr>
            <a:r>
              <a:rPr lang="en-US" altLang="en-US" dirty="0" smtClean="0"/>
              <a:t>Companies need to pay particular attention to cultural and social differences, economic conditions, legal and political structures, and differences in technology.</a:t>
            </a:r>
          </a:p>
        </p:txBody>
      </p:sp>
      <p:sp>
        <p:nvSpPr>
          <p:cNvPr id="3277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D236A03B-0267-4166-B662-023CDB729E6E}" type="slidenum">
              <a:rPr lang="en-US" altLang="en-US" sz="1000" smtClean="0">
                <a:latin typeface="Arial" charset="0"/>
              </a:rPr>
              <a:pPr eaLnBrk="1" hangingPunct="1">
                <a:spcBef>
                  <a:spcPct val="0"/>
                </a:spcBef>
                <a:buClrTx/>
                <a:buSzTx/>
                <a:buFontTx/>
                <a:buNone/>
              </a:pPr>
              <a:t>24</a:t>
            </a:fld>
            <a:endParaRPr lang="en-US" altLang="en-US" sz="1000" smtClean="0">
              <a:latin typeface="Arial" charset="0"/>
            </a:endParaRPr>
          </a:p>
        </p:txBody>
      </p:sp>
      <p:sp>
        <p:nvSpPr>
          <p:cNvPr id="20483" name="Rectangle 2"/>
          <p:cNvSpPr>
            <a:spLocks noGrp="1" noChangeArrowheads="1"/>
          </p:cNvSpPr>
          <p:nvPr>
            <p:ph type="title"/>
          </p:nvPr>
        </p:nvSpPr>
        <p:spPr/>
        <p:txBody>
          <a:bodyPr>
            <a:normAutofit fontScale="90000"/>
          </a:bodyPr>
          <a:lstStyle/>
          <a:p>
            <a:pPr eaLnBrk="1" fontAlgn="auto" hangingPunct="1">
              <a:spcAft>
                <a:spcPts val="0"/>
              </a:spcAft>
              <a:defRPr/>
            </a:pPr>
            <a:r>
              <a:rPr lang="en-US" sz="4000" dirty="0" smtClean="0"/>
              <a:t>Marketing-Information Management</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77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77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p:txBody>
          <a:bodyPr/>
          <a:lstStyle/>
          <a:p>
            <a:pPr eaLnBrk="1" hangingPunct="1"/>
            <a:r>
              <a:rPr lang="en-US" altLang="en-US" sz="3200" dirty="0" smtClean="0"/>
              <a:t>If an exporter or importer will sell a product, the company may need to extend credit or provide financing for that company until the products are sold.</a:t>
            </a:r>
          </a:p>
          <a:p>
            <a:pPr eaLnBrk="1" hangingPunct="1"/>
            <a:r>
              <a:rPr lang="en-US" altLang="en-US" sz="3200" dirty="0" smtClean="0"/>
              <a:t>Banks specializing in international finance are available to help with financial planning and management.</a:t>
            </a:r>
          </a:p>
        </p:txBody>
      </p:sp>
      <p:sp>
        <p:nvSpPr>
          <p:cNvPr id="3379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48D6ED2D-9EF2-4841-8408-95BA03014469}" type="slidenum">
              <a:rPr lang="en-US" altLang="en-US" sz="1000" smtClean="0">
                <a:latin typeface="Arial" charset="0"/>
              </a:rPr>
              <a:pPr eaLnBrk="1" hangingPunct="1">
                <a:spcBef>
                  <a:spcPct val="0"/>
                </a:spcBef>
                <a:buClrTx/>
                <a:buSzTx/>
                <a:buFontTx/>
                <a:buNone/>
              </a:pPr>
              <a:t>25</a:t>
            </a:fld>
            <a:endParaRPr lang="en-US" altLang="en-US" sz="1000" smtClean="0">
              <a:latin typeface="Arial" charset="0"/>
            </a:endParaRPr>
          </a:p>
        </p:txBody>
      </p:sp>
      <p:sp>
        <p:nvSpPr>
          <p:cNvPr id="21507" name="Rectangle 2"/>
          <p:cNvSpPr>
            <a:spLocks noGrp="1" noChangeArrowheads="1"/>
          </p:cNvSpPr>
          <p:nvPr>
            <p:ph type="title"/>
          </p:nvPr>
        </p:nvSpPr>
        <p:spPr/>
        <p:txBody>
          <a:bodyPr/>
          <a:lstStyle/>
          <a:p>
            <a:pPr eaLnBrk="1" fontAlgn="auto" hangingPunct="1">
              <a:spcAft>
                <a:spcPts val="0"/>
              </a:spcAft>
              <a:defRPr/>
            </a:pPr>
            <a:r>
              <a:rPr lang="en-US" smtClean="0"/>
              <a:t>Financing</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79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p:txBody>
          <a:bodyPr/>
          <a:lstStyle/>
          <a:p>
            <a:pPr eaLnBrk="1" hangingPunct="1">
              <a:lnSpc>
                <a:spcPct val="90000"/>
              </a:lnSpc>
            </a:pPr>
            <a:r>
              <a:rPr lang="en-US" altLang="en-US" sz="3200" dirty="0" smtClean="0"/>
              <a:t>Prices to be charged must be calculated carefully to cover the costs of international business activities.</a:t>
            </a:r>
          </a:p>
          <a:p>
            <a:pPr eaLnBrk="1" hangingPunct="1">
              <a:lnSpc>
                <a:spcPct val="90000"/>
              </a:lnSpc>
            </a:pPr>
            <a:r>
              <a:rPr lang="en-US" altLang="en-US" sz="3200" dirty="0" smtClean="0"/>
              <a:t>The prices have to be acceptable to customers and competitive with the products of competitors in each market.</a:t>
            </a:r>
          </a:p>
          <a:p>
            <a:pPr eaLnBrk="1" hangingPunct="1">
              <a:lnSpc>
                <a:spcPct val="90000"/>
              </a:lnSpc>
            </a:pPr>
            <a:r>
              <a:rPr lang="en-US" altLang="en-US" sz="3200" dirty="0" smtClean="0"/>
              <a:t>The form of payment, value of currency, and consumer credit practices might be quite different.</a:t>
            </a:r>
          </a:p>
        </p:txBody>
      </p:sp>
      <p:sp>
        <p:nvSpPr>
          <p:cNvPr id="3481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7FE17E04-74FB-4AD3-9F5B-5643360FEAD9}" type="slidenum">
              <a:rPr lang="en-US" altLang="en-US" sz="1000" smtClean="0">
                <a:latin typeface="Arial" charset="0"/>
              </a:rPr>
              <a:pPr eaLnBrk="1" hangingPunct="1">
                <a:spcBef>
                  <a:spcPct val="0"/>
                </a:spcBef>
                <a:buClrTx/>
                <a:buSzTx/>
                <a:buFontTx/>
                <a:buNone/>
              </a:pPr>
              <a:t>26</a:t>
            </a:fld>
            <a:endParaRPr lang="en-US" altLang="en-US" sz="1000" smtClean="0">
              <a:latin typeface="Arial" charset="0"/>
            </a:endParaRPr>
          </a:p>
        </p:txBody>
      </p:sp>
      <p:sp>
        <p:nvSpPr>
          <p:cNvPr id="22531" name="Rectangle 2"/>
          <p:cNvSpPr>
            <a:spLocks noGrp="1" noChangeArrowheads="1"/>
          </p:cNvSpPr>
          <p:nvPr>
            <p:ph type="title"/>
          </p:nvPr>
        </p:nvSpPr>
        <p:spPr>
          <a:xfrm>
            <a:off x="457200" y="304800"/>
            <a:ext cx="8229600" cy="1143000"/>
          </a:xfrm>
        </p:spPr>
        <p:txBody>
          <a:bodyPr/>
          <a:lstStyle/>
          <a:p>
            <a:pPr eaLnBrk="1" fontAlgn="auto" hangingPunct="1">
              <a:spcAft>
                <a:spcPts val="0"/>
              </a:spcAft>
              <a:defRPr/>
            </a:pPr>
            <a:r>
              <a:rPr lang="en-US" smtClean="0"/>
              <a:t>Pricing</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48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457200" y="1219200"/>
            <a:ext cx="8458200" cy="5334000"/>
          </a:xfrm>
        </p:spPr>
        <p:txBody>
          <a:bodyPr/>
          <a:lstStyle/>
          <a:p>
            <a:pPr eaLnBrk="1" hangingPunct="1">
              <a:lnSpc>
                <a:spcPct val="80000"/>
              </a:lnSpc>
            </a:pPr>
            <a:r>
              <a:rPr lang="en-US" altLang="en-US" sz="2800" dirty="0" smtClean="0"/>
              <a:t>Communicating information to prospective customers through advertising and other methods is essential if a product is going to be successfully sold in another country.</a:t>
            </a:r>
          </a:p>
          <a:p>
            <a:pPr eaLnBrk="1" hangingPunct="1">
              <a:lnSpc>
                <a:spcPct val="80000"/>
              </a:lnSpc>
            </a:pPr>
            <a:r>
              <a:rPr lang="en-US" altLang="en-US" sz="2800" dirty="0" smtClean="0"/>
              <a:t>Effective communication relies on the careful choice of language and images that are understood by the target market.</a:t>
            </a:r>
          </a:p>
          <a:p>
            <a:pPr eaLnBrk="1" hangingPunct="1">
              <a:lnSpc>
                <a:spcPct val="80000"/>
              </a:lnSpc>
            </a:pPr>
            <a:r>
              <a:rPr lang="en-US" altLang="en-US" sz="2800" dirty="0" smtClean="0"/>
              <a:t>Often images and words don’t translate well into another language and culture.</a:t>
            </a:r>
          </a:p>
          <a:p>
            <a:pPr eaLnBrk="1" hangingPunct="1">
              <a:lnSpc>
                <a:spcPct val="80000"/>
              </a:lnSpc>
            </a:pPr>
            <a:r>
              <a:rPr lang="en-US" altLang="en-US" sz="2800" dirty="0" smtClean="0">
                <a:solidFill>
                  <a:srgbClr val="FF0000"/>
                </a:solidFill>
              </a:rPr>
              <a:t>Checkpoint, pg. 102 </a:t>
            </a:r>
          </a:p>
          <a:p>
            <a:pPr lvl="1" eaLnBrk="1" hangingPunct="1">
              <a:lnSpc>
                <a:spcPct val="80000"/>
              </a:lnSpc>
            </a:pPr>
            <a:r>
              <a:rPr lang="en-US" altLang="en-US" sz="2800" dirty="0" smtClean="0">
                <a:solidFill>
                  <a:srgbClr val="FF0000"/>
                </a:solidFill>
              </a:rPr>
              <a:t>Name the 7 marketing functions to be performed in conducting international business.</a:t>
            </a:r>
          </a:p>
        </p:txBody>
      </p:sp>
      <p:sp>
        <p:nvSpPr>
          <p:cNvPr id="3584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9D549EBF-9AD3-4415-B1AC-109FCB0E1DB9}" type="slidenum">
              <a:rPr lang="en-US" altLang="en-US" sz="1000" smtClean="0">
                <a:latin typeface="Arial" charset="0"/>
              </a:rPr>
              <a:pPr eaLnBrk="1" hangingPunct="1">
                <a:spcBef>
                  <a:spcPct val="0"/>
                </a:spcBef>
                <a:buClrTx/>
                <a:buSzTx/>
                <a:buFontTx/>
                <a:buNone/>
              </a:pPr>
              <a:t>27</a:t>
            </a:fld>
            <a:endParaRPr lang="en-US" altLang="en-US" sz="1000" smtClean="0">
              <a:latin typeface="Arial" charset="0"/>
            </a:endParaRPr>
          </a:p>
        </p:txBody>
      </p:sp>
      <p:sp>
        <p:nvSpPr>
          <p:cNvPr id="23555" name="Rectangle 2"/>
          <p:cNvSpPr>
            <a:spLocks noGrp="1" noChangeArrowheads="1"/>
          </p:cNvSpPr>
          <p:nvPr>
            <p:ph type="title"/>
          </p:nvPr>
        </p:nvSpPr>
        <p:spPr/>
        <p:txBody>
          <a:bodyPr/>
          <a:lstStyle/>
          <a:p>
            <a:pPr eaLnBrk="1" fontAlgn="auto" hangingPunct="1">
              <a:spcAft>
                <a:spcPts val="0"/>
              </a:spcAft>
              <a:defRPr/>
            </a:pPr>
            <a:r>
              <a:rPr lang="en-US" smtClean="0"/>
              <a:t>Promotion</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93"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2">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84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609600" y="1371600"/>
            <a:ext cx="8229600" cy="4525963"/>
          </a:xfrm>
        </p:spPr>
        <p:txBody>
          <a:bodyPr/>
          <a:lstStyle/>
          <a:p>
            <a:pPr eaLnBrk="1" hangingPunct="1"/>
            <a:r>
              <a:rPr lang="en-US" altLang="en-US" sz="3600" dirty="0" smtClean="0"/>
              <a:t>1 – 3 Think Critically</a:t>
            </a:r>
          </a:p>
          <a:p>
            <a:pPr eaLnBrk="1" hangingPunct="1"/>
            <a:r>
              <a:rPr lang="en-US" altLang="en-US" sz="3600" dirty="0" smtClean="0"/>
              <a:t>Make Connections</a:t>
            </a:r>
          </a:p>
          <a:p>
            <a:pPr lvl="1" eaLnBrk="1" hangingPunct="1"/>
            <a:r>
              <a:rPr lang="en-US" altLang="en-US" sz="3200" dirty="0" smtClean="0"/>
              <a:t>4. Finance </a:t>
            </a:r>
          </a:p>
          <a:p>
            <a:pPr lvl="3" eaLnBrk="1" hangingPunct="1"/>
            <a:r>
              <a:rPr lang="en-US" altLang="en-US" sz="2800" dirty="0" smtClean="0"/>
              <a:t>Excel chart on exchange rates</a:t>
            </a:r>
          </a:p>
          <a:p>
            <a:pPr lvl="1" eaLnBrk="1" hangingPunct="1"/>
            <a:r>
              <a:rPr lang="en-US" altLang="en-US" sz="3200" dirty="0" smtClean="0"/>
              <a:t>5. Foreign Language</a:t>
            </a:r>
          </a:p>
          <a:p>
            <a:pPr lvl="3" eaLnBrk="1" hangingPunct="1"/>
            <a:r>
              <a:rPr lang="en-US" altLang="en-US" sz="2800" dirty="0" smtClean="0"/>
              <a:t>Go online and find a product slogan that doesn’t translate well into another language.</a:t>
            </a:r>
          </a:p>
          <a:p>
            <a:pPr lvl="3" eaLnBrk="1" hangingPunct="1"/>
            <a:r>
              <a:rPr lang="en-US" altLang="en-US" sz="2800" dirty="0" smtClean="0">
                <a:solidFill>
                  <a:srgbClr val="FF0000"/>
                </a:solidFill>
              </a:rPr>
              <a:t>End of chapter questions </a:t>
            </a:r>
          </a:p>
          <a:p>
            <a:pPr lvl="4" eaLnBrk="1" hangingPunct="1"/>
            <a:r>
              <a:rPr lang="en-US" altLang="en-US" sz="2500" dirty="0" smtClean="0">
                <a:solidFill>
                  <a:srgbClr val="FF0000"/>
                </a:solidFill>
              </a:rPr>
              <a:t>pgs. 104 – 106 (#1 – 21)</a:t>
            </a:r>
          </a:p>
          <a:p>
            <a:pPr lvl="1" eaLnBrk="1" hangingPunct="1"/>
            <a:endParaRPr lang="en-US" altLang="en-US" sz="3200" dirty="0" smtClean="0"/>
          </a:p>
        </p:txBody>
      </p:sp>
      <p:sp>
        <p:nvSpPr>
          <p:cNvPr id="3686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127648DF-D3FA-4B97-8CF9-CA0A039A23B3}" type="slidenum">
              <a:rPr lang="en-US" altLang="en-US" sz="1000" smtClean="0">
                <a:latin typeface="Arial" charset="0"/>
              </a:rPr>
              <a:pPr eaLnBrk="1" hangingPunct="1">
                <a:spcBef>
                  <a:spcPct val="0"/>
                </a:spcBef>
                <a:buClrTx/>
                <a:buSzTx/>
                <a:buFontTx/>
                <a:buNone/>
              </a:pPr>
              <a:t>28</a:t>
            </a:fld>
            <a:endParaRPr lang="en-US" altLang="en-US" sz="1000" smtClean="0">
              <a:latin typeface="Arial" charset="0"/>
            </a:endParaRPr>
          </a:p>
        </p:txBody>
      </p:sp>
      <p:sp>
        <p:nvSpPr>
          <p:cNvPr id="24579" name="Rectangle 2"/>
          <p:cNvSpPr>
            <a:spLocks noGrp="1" noChangeArrowheads="1"/>
          </p:cNvSpPr>
          <p:nvPr>
            <p:ph type="title"/>
          </p:nvPr>
        </p:nvSpPr>
        <p:spPr/>
        <p:txBody>
          <a:bodyPr/>
          <a:lstStyle/>
          <a:p>
            <a:pPr eaLnBrk="1" fontAlgn="auto" hangingPunct="1">
              <a:spcAft>
                <a:spcPts val="0"/>
              </a:spcAft>
              <a:defRPr/>
            </a:pPr>
            <a:r>
              <a:rPr lang="en-US" dirty="0" smtClean="0"/>
              <a:t>4.3 – Review Questions</a:t>
            </a:r>
          </a:p>
        </p:txBody>
      </p:sp>
      <p:pic>
        <p:nvPicPr>
          <p:cNvPr id="5" name="Picture 5" descr="C:\Documents and Settings\tellsworth\Local Settings\Temporary Internet Files\Content.IE5\AY6B3YQP\MC90043982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533400"/>
            <a:ext cx="1906588" cy="190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ctrTitle"/>
          </p:nvPr>
        </p:nvSpPr>
        <p:spPr>
          <a:xfrm>
            <a:off x="609600" y="12577"/>
            <a:ext cx="8001000" cy="1282823"/>
          </a:xfrm>
        </p:spPr>
        <p:txBody>
          <a:bodyPr/>
          <a:lstStyle/>
          <a:p>
            <a:pPr algn="l" eaLnBrk="1" fontAlgn="auto" hangingPunct="1">
              <a:spcAft>
                <a:spcPts val="0"/>
              </a:spcAft>
              <a:defRPr/>
            </a:pPr>
            <a:r>
              <a:rPr lang="en-US" dirty="0" smtClean="0"/>
              <a:t>Global Marketing</a:t>
            </a:r>
          </a:p>
        </p:txBody>
      </p:sp>
      <p:sp>
        <p:nvSpPr>
          <p:cNvPr id="11267" name="Subtitle 2"/>
          <p:cNvSpPr>
            <a:spLocks noGrp="1"/>
          </p:cNvSpPr>
          <p:nvPr>
            <p:ph type="subTitle" idx="1"/>
          </p:nvPr>
        </p:nvSpPr>
        <p:spPr>
          <a:xfrm>
            <a:off x="3505200" y="1447800"/>
            <a:ext cx="4038600" cy="1200150"/>
          </a:xfrm>
        </p:spPr>
        <p:txBody>
          <a:bodyPr/>
          <a:lstStyle/>
          <a:p>
            <a:pPr marR="0"/>
            <a:r>
              <a:rPr lang="en-US" altLang="en-US" dirty="0" smtClean="0">
                <a:solidFill>
                  <a:srgbClr val="FF0000"/>
                </a:solidFill>
              </a:rPr>
              <a:t>The Marketing Mix</a:t>
            </a:r>
          </a:p>
          <a:p>
            <a:pPr marR="0"/>
            <a:endParaRPr lang="en-US" altLang="en-US" dirty="0" smtClean="0">
              <a:solidFill>
                <a:srgbClr val="FF0000"/>
              </a:solidFill>
            </a:endParaRPr>
          </a:p>
        </p:txBody>
      </p:sp>
      <p:sp>
        <p:nvSpPr>
          <p:cNvPr id="112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3911F0A8-D771-42E2-84C1-44DFDD568832}" type="slidenum">
              <a:rPr lang="en-US" altLang="en-US" sz="1000" smtClean="0">
                <a:solidFill>
                  <a:srgbClr val="FFFFFF"/>
                </a:solidFill>
                <a:latin typeface="Arial" charset="0"/>
              </a:rPr>
              <a:pPr eaLnBrk="1" hangingPunct="1">
                <a:spcBef>
                  <a:spcPct val="0"/>
                </a:spcBef>
                <a:buClrTx/>
                <a:buSzTx/>
                <a:buFontTx/>
                <a:buNone/>
              </a:pPr>
              <a:t>3</a:t>
            </a:fld>
            <a:endParaRPr lang="en-US" altLang="en-US" sz="1000" smtClean="0">
              <a:solidFill>
                <a:srgbClr val="FFFFFF"/>
              </a:solidFill>
              <a:latin typeface="Arial" charset="0"/>
            </a:endParaRPr>
          </a:p>
        </p:txBody>
      </p:sp>
      <p:pic>
        <p:nvPicPr>
          <p:cNvPr id="3077"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667337"/>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Diagram 3"/>
          <p:cNvGraphicFramePr/>
          <p:nvPr/>
        </p:nvGraphicFramePr>
        <p:xfrm>
          <a:off x="2667000" y="20574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p:cNvSpPr>
            <a:spLocks noGrp="1"/>
          </p:cNvSpPr>
          <p:nvPr>
            <p:ph idx="1"/>
          </p:nvPr>
        </p:nvSpPr>
        <p:spPr>
          <a:xfrm>
            <a:off x="511175" y="1193800"/>
            <a:ext cx="8229600" cy="4525963"/>
          </a:xfrm>
        </p:spPr>
        <p:txBody>
          <a:bodyPr/>
          <a:lstStyle/>
          <a:p>
            <a:r>
              <a:rPr lang="en-US" altLang="en-US" dirty="0" smtClean="0"/>
              <a:t>Fast-food franchises are well known for using the </a:t>
            </a:r>
            <a:r>
              <a:rPr lang="en-US" altLang="en-US" dirty="0" smtClean="0">
                <a:solidFill>
                  <a:srgbClr val="FF0000"/>
                </a:solidFill>
              </a:rPr>
              <a:t>same</a:t>
            </a:r>
            <a:r>
              <a:rPr lang="en-US" altLang="en-US" dirty="0" smtClean="0"/>
              <a:t> marketing mix in each city where they have a business.</a:t>
            </a:r>
          </a:p>
          <a:p>
            <a:r>
              <a:rPr lang="en-US" altLang="en-US" dirty="0" smtClean="0"/>
              <a:t>Restaurants look the </a:t>
            </a:r>
            <a:r>
              <a:rPr lang="en-US" altLang="en-US" dirty="0" smtClean="0">
                <a:solidFill>
                  <a:srgbClr val="FF0000"/>
                </a:solidFill>
              </a:rPr>
              <a:t>same</a:t>
            </a:r>
            <a:r>
              <a:rPr lang="en-US" altLang="en-US" dirty="0" smtClean="0"/>
              <a:t> in every location and offer the same product choices, prices, and hours of operation.</a:t>
            </a:r>
          </a:p>
          <a:p>
            <a:r>
              <a:rPr lang="en-US" altLang="en-US" dirty="0" smtClean="0"/>
              <a:t>Even the advertisements are the </a:t>
            </a:r>
            <a:r>
              <a:rPr lang="en-US" altLang="en-US" dirty="0" smtClean="0">
                <a:solidFill>
                  <a:srgbClr val="FF0000"/>
                </a:solidFill>
              </a:rPr>
              <a:t>same</a:t>
            </a:r>
            <a:r>
              <a:rPr lang="en-US" altLang="en-US" dirty="0" smtClean="0"/>
              <a:t>.</a:t>
            </a:r>
          </a:p>
          <a:p>
            <a:r>
              <a:rPr lang="en-US" altLang="en-US" dirty="0" smtClean="0"/>
              <a:t>However, when the companies open locations in other countries they often have to make </a:t>
            </a:r>
            <a:r>
              <a:rPr lang="en-US" altLang="en-US" dirty="0" smtClean="0">
                <a:solidFill>
                  <a:srgbClr val="00B050"/>
                </a:solidFill>
              </a:rPr>
              <a:t>dramatic changes </a:t>
            </a:r>
            <a:r>
              <a:rPr lang="en-US" altLang="en-US" dirty="0" smtClean="0"/>
              <a:t>in the products, services, prices, and types of promotion used.</a:t>
            </a:r>
          </a:p>
        </p:txBody>
      </p:sp>
      <p:sp>
        <p:nvSpPr>
          <p:cNvPr id="3" name="Title 2"/>
          <p:cNvSpPr>
            <a:spLocks noGrp="1"/>
          </p:cNvSpPr>
          <p:nvPr>
            <p:ph type="title"/>
          </p:nvPr>
        </p:nvSpPr>
        <p:spPr/>
        <p:txBody>
          <a:bodyPr/>
          <a:lstStyle/>
          <a:p>
            <a:pPr>
              <a:defRPr/>
            </a:pPr>
            <a:r>
              <a:rPr lang="en-US" dirty="0" smtClean="0"/>
              <a:t>On the Scene, </a:t>
            </a:r>
            <a:r>
              <a:rPr lang="en-US" sz="2000" dirty="0" smtClean="0"/>
              <a:t>pg. 99</a:t>
            </a:r>
            <a:endParaRPr lang="en-US" dirty="0"/>
          </a:p>
        </p:txBody>
      </p:sp>
      <p:sp>
        <p:nvSpPr>
          <p:cNvPr id="122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12D9CBB-8535-432E-9701-402CDA6AE7E7}" type="slidenum">
              <a:rPr lang="en-US" altLang="en-US" smtClean="0"/>
              <a:pPr eaLnBrk="1" hangingPunct="1"/>
              <a:t>4</a:t>
            </a:fld>
            <a:endParaRPr lang="en-US" altLang="en-US" smtClean="0"/>
          </a:p>
        </p:txBody>
      </p:sp>
      <p:pic>
        <p:nvPicPr>
          <p:cNvPr id="1229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8" y="5715000"/>
            <a:ext cx="9937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9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9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29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p:cNvSpPr>
            <a:spLocks noGrp="1"/>
          </p:cNvSpPr>
          <p:nvPr>
            <p:ph idx="1"/>
          </p:nvPr>
        </p:nvSpPr>
        <p:spPr/>
        <p:txBody>
          <a:bodyPr/>
          <a:lstStyle/>
          <a:p>
            <a:r>
              <a:rPr lang="en-US" altLang="en-US" dirty="0" smtClean="0"/>
              <a:t>Why have franchises tried to keep their marketing mix the same from location to location to location?</a:t>
            </a:r>
          </a:p>
          <a:p>
            <a:r>
              <a:rPr lang="en-US" altLang="en-US" dirty="0" smtClean="0"/>
              <a:t>Why is it sometimes necessary to make major changes in the marketing mix when moving into international markets?</a:t>
            </a:r>
          </a:p>
          <a:p>
            <a:endParaRPr lang="en-US" altLang="en-US" dirty="0" smtClean="0"/>
          </a:p>
        </p:txBody>
      </p:sp>
      <p:sp>
        <p:nvSpPr>
          <p:cNvPr id="3" name="Title 2"/>
          <p:cNvSpPr>
            <a:spLocks noGrp="1"/>
          </p:cNvSpPr>
          <p:nvPr>
            <p:ph type="title"/>
          </p:nvPr>
        </p:nvSpPr>
        <p:spPr/>
        <p:txBody>
          <a:bodyPr/>
          <a:lstStyle/>
          <a:p>
            <a:pPr>
              <a:defRPr/>
            </a:pPr>
            <a:r>
              <a:rPr lang="en-US" dirty="0" smtClean="0"/>
              <a:t>What do you think?</a:t>
            </a:r>
            <a:endParaRPr lang="en-US" dirty="0"/>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84A61A-27E7-4AA2-8402-83666445D52E}" type="slidenum">
              <a:rPr lang="en-US" altLang="en-US" smtClean="0"/>
              <a:pPr eaLnBrk="1" hangingPunct="1"/>
              <a:t>5</a:t>
            </a:fld>
            <a:endParaRPr lang="en-US" altLang="en-US" smtClean="0"/>
          </a:p>
        </p:txBody>
      </p:sp>
      <p:pic>
        <p:nvPicPr>
          <p:cNvPr id="133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41" y="5562599"/>
            <a:ext cx="993775"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p:txBody>
          <a:bodyPr/>
          <a:lstStyle/>
          <a:p>
            <a:pPr eaLnBrk="1" hangingPunct="1"/>
            <a:r>
              <a:rPr lang="en-US" altLang="en-US" sz="2800" dirty="0" smtClean="0"/>
              <a:t>To understand this, you only need to examine the products you consume each day.</a:t>
            </a:r>
          </a:p>
          <a:p>
            <a:pPr eaLnBrk="1" hangingPunct="1"/>
            <a:r>
              <a:rPr lang="en-US" altLang="en-US" sz="2800" dirty="0" smtClean="0"/>
              <a:t>Ask  yourself:</a:t>
            </a:r>
          </a:p>
          <a:p>
            <a:pPr lvl="1" eaLnBrk="1" hangingPunct="1"/>
            <a:r>
              <a:rPr lang="en-US" altLang="en-US" sz="2400" dirty="0" smtClean="0"/>
              <a:t>Where are they produced and manufactured?</a:t>
            </a:r>
          </a:p>
          <a:p>
            <a:pPr lvl="1" eaLnBrk="1" hangingPunct="1"/>
            <a:r>
              <a:rPr lang="en-US" altLang="en-US" sz="2400" dirty="0" smtClean="0"/>
              <a:t>What companies were involved in developing, distributing, pricing and promoting the products?</a:t>
            </a:r>
          </a:p>
          <a:p>
            <a:pPr eaLnBrk="1" hangingPunct="1"/>
            <a:r>
              <a:rPr lang="en-US" altLang="en-US" sz="2800" dirty="0" smtClean="0"/>
              <a:t>In most cases, it is difficult to identify a product you use that does not have some type of international connection.</a:t>
            </a:r>
          </a:p>
        </p:txBody>
      </p:sp>
      <p:sp>
        <p:nvSpPr>
          <p:cNvPr id="1433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74B8AD8A-283C-4D8D-8BEE-B9B7DC966585}" type="slidenum">
              <a:rPr lang="en-US" altLang="en-US" sz="1000" smtClean="0">
                <a:latin typeface="Arial" charset="0"/>
              </a:rPr>
              <a:pPr eaLnBrk="1" hangingPunct="1">
                <a:spcBef>
                  <a:spcPct val="0"/>
                </a:spcBef>
                <a:buClrTx/>
                <a:buSzTx/>
                <a:buFontTx/>
                <a:buNone/>
              </a:pPr>
              <a:t>6</a:t>
            </a:fld>
            <a:endParaRPr lang="en-US" altLang="en-US" sz="1000" smtClean="0">
              <a:latin typeface="Arial" charset="0"/>
            </a:endParaRPr>
          </a:p>
        </p:txBody>
      </p:sp>
      <p:sp>
        <p:nvSpPr>
          <p:cNvPr id="4099" name="Rectangle 2"/>
          <p:cNvSpPr>
            <a:spLocks noGrp="1" noChangeArrowheads="1"/>
          </p:cNvSpPr>
          <p:nvPr>
            <p:ph type="title"/>
          </p:nvPr>
        </p:nvSpPr>
        <p:spPr/>
        <p:txBody>
          <a:bodyPr/>
          <a:lstStyle/>
          <a:p>
            <a:pPr eaLnBrk="1" fontAlgn="auto" hangingPunct="1">
              <a:spcAft>
                <a:spcPts val="0"/>
              </a:spcAft>
              <a:defRPr/>
            </a:pPr>
            <a:r>
              <a:rPr lang="en-US" smtClean="0"/>
              <a:t>You live in a global economy.</a:t>
            </a: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338">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381000" y="457200"/>
            <a:ext cx="8305800" cy="4724400"/>
          </a:xfrm>
        </p:spPr>
        <p:txBody>
          <a:bodyPr/>
          <a:lstStyle/>
          <a:p>
            <a:pPr eaLnBrk="1" hangingPunct="1"/>
            <a:r>
              <a:rPr lang="en-US" altLang="en-US" sz="3200" dirty="0" smtClean="0"/>
              <a:t>In addition to consuming products that have an international connection, many of the jobs available in business depend on the international economy.</a:t>
            </a:r>
          </a:p>
          <a:p>
            <a:pPr eaLnBrk="1" hangingPunct="1"/>
            <a:r>
              <a:rPr lang="en-US" altLang="en-US" sz="3200" dirty="0" smtClean="0"/>
              <a:t>The US is the largest producer of goods and services in the world today.</a:t>
            </a:r>
          </a:p>
          <a:p>
            <a:pPr eaLnBrk="1" hangingPunct="1"/>
            <a:r>
              <a:rPr lang="en-US" altLang="en-US" sz="3200" dirty="0" smtClean="0"/>
              <a:t>However, it is also the largest importer of products produced in other countries.</a:t>
            </a:r>
          </a:p>
        </p:txBody>
      </p:sp>
      <p:sp>
        <p:nvSpPr>
          <p:cNvPr id="1536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5A4F1EBB-B693-4627-A8DF-A153615B5EA4}" type="slidenum">
              <a:rPr lang="en-US" altLang="en-US" sz="1000" smtClean="0">
                <a:latin typeface="Arial" charset="0"/>
              </a:rPr>
              <a:pPr eaLnBrk="1" hangingPunct="1">
                <a:spcBef>
                  <a:spcPct val="0"/>
                </a:spcBef>
                <a:buClrTx/>
                <a:buSzTx/>
                <a:buFontTx/>
                <a:buNone/>
              </a:pPr>
              <a:t>7</a:t>
            </a:fld>
            <a:endParaRPr lang="en-US" altLang="en-US" sz="1000" smtClean="0">
              <a:latin typeface="Arial" charset="0"/>
            </a:endParaRP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457200"/>
            <a:ext cx="8229600" cy="4525963"/>
          </a:xfrm>
        </p:spPr>
        <p:txBody>
          <a:bodyPr/>
          <a:lstStyle/>
          <a:p>
            <a:pPr eaLnBrk="1" hangingPunct="1"/>
            <a:r>
              <a:rPr lang="en-US" altLang="en-US" sz="3200" dirty="0" smtClean="0"/>
              <a:t>Without international trade to provide markets for US products and to obtain products for distribution and sale to US customers, the economy would be much smaller with fewer jobs.</a:t>
            </a:r>
          </a:p>
          <a:p>
            <a:pPr eaLnBrk="1" hangingPunct="1"/>
            <a:r>
              <a:rPr lang="en-US" altLang="en-US" sz="3200" dirty="0" smtClean="0"/>
              <a:t>Nearly 20 percent of all goods and services produced in the US are sold in other countries. </a:t>
            </a:r>
          </a:p>
          <a:p>
            <a:pPr eaLnBrk="1" hangingPunct="1"/>
            <a:r>
              <a:rPr lang="en-US" altLang="en-US" sz="3200" dirty="0" smtClean="0"/>
              <a:t>An estimated one in every fifteen US jobs is directly involved in international business.</a:t>
            </a:r>
          </a:p>
          <a:p>
            <a:pPr eaLnBrk="1" hangingPunct="1"/>
            <a:endParaRPr lang="en-US" altLang="en-US" sz="3200" dirty="0" smtClean="0"/>
          </a:p>
          <a:p>
            <a:pPr eaLnBrk="1" hangingPunct="1"/>
            <a:endParaRPr lang="en-US" altLang="en-US" sz="3200" dirty="0" smtClean="0"/>
          </a:p>
        </p:txBody>
      </p:sp>
      <p:sp>
        <p:nvSpPr>
          <p:cNvPr id="16387"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0FD87F2B-EA14-4642-BC49-537EC7755F78}" type="slidenum">
              <a:rPr lang="en-US" altLang="en-US" sz="1000" smtClean="0">
                <a:latin typeface="Arial" charset="0"/>
              </a:rPr>
              <a:pPr eaLnBrk="1" hangingPunct="1">
                <a:spcBef>
                  <a:spcPct val="0"/>
                </a:spcBef>
                <a:buClrTx/>
                <a:buSzTx/>
                <a:buFontTx/>
                <a:buNone/>
              </a:pPr>
              <a:t>8</a:t>
            </a:fld>
            <a:endParaRPr lang="en-US" altLang="en-US" sz="1000" smtClean="0">
              <a:latin typeface="Arial" charset="0"/>
            </a:endParaRP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715000"/>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8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838200"/>
            <a:ext cx="8229600" cy="4525963"/>
          </a:xfrm>
        </p:spPr>
        <p:txBody>
          <a:bodyPr/>
          <a:lstStyle/>
          <a:p>
            <a:pPr eaLnBrk="1" hangingPunct="1"/>
            <a:r>
              <a:rPr lang="en-US" altLang="en-US" sz="2800" dirty="0" smtClean="0"/>
              <a:t>Thousands of products and trillions of dollars are exchanged between countries involved in international trade.</a:t>
            </a:r>
          </a:p>
          <a:p>
            <a:pPr eaLnBrk="1" hangingPunct="1"/>
            <a:r>
              <a:rPr lang="en-US" altLang="en-US" sz="2800" dirty="0" smtClean="0"/>
              <a:t>However, only a small percentage of companies worldwide are actually directly involved in international business.</a:t>
            </a:r>
          </a:p>
          <a:p>
            <a:pPr eaLnBrk="1" hangingPunct="1"/>
            <a:r>
              <a:rPr lang="en-US" altLang="en-US" sz="2800" dirty="0" smtClean="0"/>
              <a:t>About 10 percent of US businesses, and a much smaller percentage of businesses worldwide, sell products and services in other countries.</a:t>
            </a:r>
          </a:p>
        </p:txBody>
      </p:sp>
      <p:sp>
        <p:nvSpPr>
          <p:cNvPr id="1741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spcBef>
                <a:spcPts val="400"/>
              </a:spcBef>
              <a:buClr>
                <a:schemeClr val="accent1"/>
              </a:buClr>
              <a:buSzPct val="68000"/>
              <a:buFont typeface="Wingdings 3" pitchFamily="18" charset="2"/>
              <a:buChar char=""/>
              <a:defRPr sz="2700">
                <a:solidFill>
                  <a:schemeClr val="tx1"/>
                </a:solidFill>
                <a:latin typeface="Lucida Sans Unicode" pitchFamily="34" charset="0"/>
              </a:defRPr>
            </a:lvl1pPr>
            <a:lvl2pPr marL="742950" indent="-285750" eaLnBrk="0" hangingPunct="0">
              <a:spcBef>
                <a:spcPts val="325"/>
              </a:spcBef>
              <a:buClr>
                <a:schemeClr val="accent1"/>
              </a:buClr>
              <a:buFont typeface="Verdana" pitchFamily="34" charset="0"/>
              <a:buChar char="◦"/>
              <a:defRPr sz="2300">
                <a:solidFill>
                  <a:schemeClr val="tx1"/>
                </a:solidFill>
                <a:latin typeface="Lucida Sans Unicode" pitchFamily="34" charset="0"/>
              </a:defRPr>
            </a:lvl2pPr>
            <a:lvl3pPr marL="1143000" indent="-228600" eaLnBrk="0" hangingPunct="0">
              <a:spcBef>
                <a:spcPts val="350"/>
              </a:spcBef>
              <a:buClr>
                <a:schemeClr val="accent2"/>
              </a:buClr>
              <a:buSzPct val="100000"/>
              <a:buFont typeface="Wingdings 2" pitchFamily="18" charset="2"/>
              <a:buChar char=""/>
              <a:defRPr sz="2100">
                <a:solidFill>
                  <a:schemeClr val="tx1"/>
                </a:solidFill>
                <a:latin typeface="Lucida Sans Unicode" pitchFamily="34" charset="0"/>
              </a:defRPr>
            </a:lvl3pPr>
            <a:lvl4pPr marL="1600200" indent="-228600" eaLnBrk="0" hangingPunct="0">
              <a:spcBef>
                <a:spcPts val="350"/>
              </a:spcBef>
              <a:buClr>
                <a:schemeClr val="accent2"/>
              </a:buClr>
              <a:buFont typeface="Wingdings 2" pitchFamily="18" charset="2"/>
              <a:buChar char=""/>
              <a:defRPr sz="1900">
                <a:solidFill>
                  <a:schemeClr val="tx1"/>
                </a:solidFill>
                <a:latin typeface="Lucida Sans Unicode" pitchFamily="34" charset="0"/>
              </a:defRPr>
            </a:lvl4pPr>
            <a:lvl5pPr marL="2057400" indent="-228600" eaLnBrk="0" hangingPunct="0">
              <a:spcBef>
                <a:spcPts val="350"/>
              </a:spcBef>
              <a:buClr>
                <a:schemeClr val="accent2"/>
              </a:buClr>
              <a:buFont typeface="Wingdings 2" pitchFamily="18" charset="2"/>
              <a:buChar char=""/>
              <a:defRPr>
                <a:solidFill>
                  <a:schemeClr val="tx1"/>
                </a:solidFill>
                <a:latin typeface="Lucida Sans Unicode" pitchFamily="34" charset="0"/>
              </a:defRPr>
            </a:lvl5pPr>
            <a:lvl6pPr marL="25146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6pPr>
            <a:lvl7pPr marL="29718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7pPr>
            <a:lvl8pPr marL="34290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8pPr>
            <a:lvl9pPr marL="3886200" indent="-228600" eaLnBrk="0" fontAlgn="base" hangingPunct="0">
              <a:spcBef>
                <a:spcPts val="350"/>
              </a:spcBef>
              <a:spcAft>
                <a:spcPct val="0"/>
              </a:spcAft>
              <a:buClr>
                <a:schemeClr val="accent2"/>
              </a:buClr>
              <a:buFont typeface="Wingdings 2" pitchFamily="18" charset="2"/>
              <a:buChar char=""/>
              <a:defRPr>
                <a:solidFill>
                  <a:schemeClr val="tx1"/>
                </a:solidFill>
                <a:latin typeface="Lucida Sans Unicode" pitchFamily="34" charset="0"/>
              </a:defRPr>
            </a:lvl9pPr>
          </a:lstStyle>
          <a:p>
            <a:pPr eaLnBrk="1" hangingPunct="1">
              <a:spcBef>
                <a:spcPct val="0"/>
              </a:spcBef>
              <a:buClrTx/>
              <a:buSzTx/>
              <a:buFontTx/>
              <a:buNone/>
            </a:pPr>
            <a:fld id="{BFD26D31-774C-4F95-9617-70969336A436}" type="slidenum">
              <a:rPr lang="en-US" altLang="en-US" sz="1000" smtClean="0">
                <a:latin typeface="Arial" charset="0"/>
              </a:rPr>
              <a:pPr eaLnBrk="1" hangingPunct="1">
                <a:spcBef>
                  <a:spcPct val="0"/>
                </a:spcBef>
                <a:buClrTx/>
                <a:buSzTx/>
                <a:buFontTx/>
                <a:buNone/>
              </a:pPr>
              <a:t>9</a:t>
            </a:fld>
            <a:endParaRPr lang="en-US" altLang="en-US" sz="1000" smtClean="0">
              <a:latin typeface="Arial" charset="0"/>
            </a:endParaRPr>
          </a:p>
        </p:txBody>
      </p:sp>
      <p:pic>
        <p:nvPicPr>
          <p:cNvPr id="5" name="Picture 5" descr="C:\Documents and Settings\tellsworth\Local Settings\Temporary Internet Files\Content.IE5\AY6B3YQP\MC90043982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5712041"/>
            <a:ext cx="992188" cy="99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4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Concourse</Template>
  <TotalTime>712</TotalTime>
  <Words>1674</Words>
  <Application>Microsoft Office PowerPoint</Application>
  <PresentationFormat>On-screen Show (4:3)</PresentationFormat>
  <Paragraphs>163</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Ch. 4 Distribution  &amp; Global Marketing</vt:lpstr>
      <vt:lpstr>Ask yourself this…</vt:lpstr>
      <vt:lpstr>Global Marketing</vt:lpstr>
      <vt:lpstr>On the Scene, pg. 99</vt:lpstr>
      <vt:lpstr>What do you think?</vt:lpstr>
      <vt:lpstr>You live in a global economy.</vt:lpstr>
      <vt:lpstr>PowerPoint Presentation</vt:lpstr>
      <vt:lpstr>PowerPoint Presentation</vt:lpstr>
      <vt:lpstr>PowerPoint Presentation</vt:lpstr>
      <vt:lpstr>PowerPoint Presentation</vt:lpstr>
      <vt:lpstr>Exporting and Importing</vt:lpstr>
      <vt:lpstr>Businesses often use indirect exporting and importing. </vt:lpstr>
      <vt:lpstr>Exporters and importers may be full-service or limited-service businesses.</vt:lpstr>
      <vt:lpstr>Joint Ventures  &amp; Multinational Businesses</vt:lpstr>
      <vt:lpstr>PowerPoint Presentation</vt:lpstr>
      <vt:lpstr>Joint venture – an agreement between independent companies to participate in common business activities </vt:lpstr>
      <vt:lpstr>Joint Venture</vt:lpstr>
      <vt:lpstr>Multinational Business</vt:lpstr>
      <vt:lpstr>International Marketing Activities</vt:lpstr>
      <vt:lpstr>7 Marketing Functions</vt:lpstr>
      <vt:lpstr>Product/Service Management</vt:lpstr>
      <vt:lpstr>Distribution</vt:lpstr>
      <vt:lpstr>Selling</vt:lpstr>
      <vt:lpstr>Marketing-Information Management</vt:lpstr>
      <vt:lpstr>Financing</vt:lpstr>
      <vt:lpstr>Pricing</vt:lpstr>
      <vt:lpstr>Promotion</vt:lpstr>
      <vt:lpstr>4.3 – Review 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Tricia Ellsworth</cp:lastModifiedBy>
  <cp:revision>200</cp:revision>
  <cp:lastPrinted>2014-04-29T12:08:39Z</cp:lastPrinted>
  <dcterms:created xsi:type="dcterms:W3CDTF">2012-03-24T19:52:28Z</dcterms:created>
  <dcterms:modified xsi:type="dcterms:W3CDTF">2014-04-29T15:31:59Z</dcterms:modified>
</cp:coreProperties>
</file>